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5" r:id="rId2"/>
    <p:sldId id="293" r:id="rId3"/>
    <p:sldId id="278" r:id="rId4"/>
    <p:sldId id="292" r:id="rId5"/>
    <p:sldId id="279" r:id="rId6"/>
    <p:sldId id="280" r:id="rId7"/>
    <p:sldId id="282" r:id="rId8"/>
    <p:sldId id="303" r:id="rId9"/>
    <p:sldId id="281" r:id="rId10"/>
    <p:sldId id="275" r:id="rId11"/>
    <p:sldId id="266" r:id="rId12"/>
    <p:sldId id="271" r:id="rId13"/>
    <p:sldId id="270" r:id="rId14"/>
    <p:sldId id="276" r:id="rId15"/>
    <p:sldId id="277" r:id="rId16"/>
    <p:sldId id="272" r:id="rId17"/>
    <p:sldId id="273" r:id="rId18"/>
    <p:sldId id="302" r:id="rId19"/>
    <p:sldId id="304" r:id="rId20"/>
    <p:sldId id="305" r:id="rId21"/>
    <p:sldId id="306" r:id="rId22"/>
    <p:sldId id="294" r:id="rId23"/>
    <p:sldId id="295" r:id="rId24"/>
    <p:sldId id="296" r:id="rId25"/>
    <p:sldId id="309" r:id="rId26"/>
    <p:sldId id="287" r:id="rId27"/>
    <p:sldId id="291" r:id="rId28"/>
    <p:sldId id="289" r:id="rId29"/>
    <p:sldId id="290" r:id="rId30"/>
    <p:sldId id="284" r:id="rId31"/>
    <p:sldId id="285" r:id="rId32"/>
    <p:sldId id="297" r:id="rId33"/>
    <p:sldId id="298" r:id="rId34"/>
    <p:sldId id="299" r:id="rId35"/>
    <p:sldId id="300" r:id="rId36"/>
    <p:sldId id="301" r:id="rId37"/>
    <p:sldId id="307" r:id="rId38"/>
    <p:sldId id="308" r:id="rId39"/>
    <p:sldId id="283"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9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4" name="Titolo 13"/>
          <p:cNvSpPr>
            <a:spLocks noGrp="1"/>
          </p:cNvSpPr>
          <p:nvPr>
            <p:ph type="ctrTitle"/>
          </p:nvPr>
        </p:nvSpPr>
        <p:spPr>
          <a:xfrm>
            <a:off x="1432560" y="359898"/>
            <a:ext cx="7406640" cy="1472184"/>
          </a:xfrm>
        </p:spPr>
        <p:txBody>
          <a:bodyPr anchor="b"/>
          <a:lstStyle>
            <a:lvl1pPr algn="l">
              <a:defRPr/>
            </a:lvl1pPr>
            <a:extLst/>
          </a:lstStyle>
          <a:p>
            <a:r>
              <a:rPr kumimoji="0" lang="it-IT" smtClean="0"/>
              <a:t>Fare clic per modificare lo stile del titolo</a:t>
            </a:r>
            <a:endParaRPr kumimoji="0" lang="en-US"/>
          </a:p>
        </p:txBody>
      </p:sp>
      <p:sp>
        <p:nvSpPr>
          <p:cNvPr id="22" name="Sottotito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sp>
        <p:nvSpPr>
          <p:cNvPr id="7" name="Segnaposto data 6"/>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20" name="Segnaposto piè di pagina 19"/>
          <p:cNvSpPr>
            <a:spLocks noGrp="1"/>
          </p:cNvSpPr>
          <p:nvPr>
            <p:ph type="ftr" sz="quarter" idx="11"/>
          </p:nvPr>
        </p:nvSpPr>
        <p:spPr/>
        <p:txBody>
          <a:bodyPr/>
          <a:lstStyle>
            <a:extLst/>
          </a:lstStyle>
          <a:p>
            <a:endParaRPr lang="it-IT"/>
          </a:p>
        </p:txBody>
      </p:sp>
      <p:sp>
        <p:nvSpPr>
          <p:cNvPr id="10" name="Segnaposto numero diapositiva 9"/>
          <p:cNvSpPr>
            <a:spLocks noGrp="1"/>
          </p:cNvSpPr>
          <p:nvPr>
            <p:ph type="sldNum" sz="quarter" idx="12"/>
          </p:nvPr>
        </p:nvSpPr>
        <p:spPr/>
        <p:txBody>
          <a:bodyPr/>
          <a:lstStyle>
            <a:extLst/>
          </a:lstStyle>
          <a:p>
            <a:fld id="{5BE349EE-CA26-43F6-B3EC-15C034372C91}" type="slidenum">
              <a:rPr lang="it-IT" smtClean="0"/>
              <a:pPr/>
              <a:t>‹N›</a:t>
            </a:fld>
            <a:endParaRPr lang="it-IT"/>
          </a:p>
        </p:txBody>
      </p:sp>
      <p:sp>
        <p:nvSpPr>
          <p:cNvPr id="8" name="Oval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5BE349EE-CA26-43F6-B3EC-15C034372C91}"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9"/>
            <a:ext cx="1828800" cy="5851525"/>
          </a:xfrm>
        </p:spPr>
        <p:txBody>
          <a:bodyPr vert="eaVert"/>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1143000" y="274640"/>
            <a:ext cx="5562600" cy="5851525"/>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5BE349EE-CA26-43F6-B3EC-15C034372C91}"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5BE349EE-CA26-43F6-B3EC-15C034372C91}"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ttangolo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olo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5BE349EE-CA26-43F6-B3EC-15C034372C91}" type="slidenum">
              <a:rPr lang="it-IT" smtClean="0"/>
              <a:pPr/>
              <a:t>‹N›</a:t>
            </a:fld>
            <a:endParaRPr lang="it-IT"/>
          </a:p>
        </p:txBody>
      </p:sp>
      <p:sp>
        <p:nvSpPr>
          <p:cNvPr id="10" name="Rettangolo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5BE349EE-CA26-43F6-B3EC-15C034372C91}"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8" name="Segnaposto piè di pagina 7"/>
          <p:cNvSpPr>
            <a:spLocks noGrp="1"/>
          </p:cNvSpPr>
          <p:nvPr>
            <p:ph type="ftr" sz="quarter" idx="11"/>
          </p:nvPr>
        </p:nvSpPr>
        <p:spPr/>
        <p:txBody>
          <a:bodyPr/>
          <a:lstStyle>
            <a:extLst/>
          </a:lstStyle>
          <a:p>
            <a:endParaRPr lang="it-IT"/>
          </a:p>
        </p:txBody>
      </p:sp>
      <p:sp>
        <p:nvSpPr>
          <p:cNvPr id="9" name="Segnaposto numero diapositiva 8"/>
          <p:cNvSpPr>
            <a:spLocks noGrp="1"/>
          </p:cNvSpPr>
          <p:nvPr>
            <p:ph type="sldNum" sz="quarter" idx="12"/>
          </p:nvPr>
        </p:nvSpPr>
        <p:spPr/>
        <p:txBody>
          <a:bodyPr/>
          <a:lstStyle>
            <a:extLst/>
          </a:lstStyle>
          <a:p>
            <a:fld id="{5BE349EE-CA26-43F6-B3EC-15C034372C91}"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nchor="ctr"/>
          <a:lstStyle>
            <a:extLst/>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4" name="Segnaposto piè di pagina 3"/>
          <p:cNvSpPr>
            <a:spLocks noGrp="1"/>
          </p:cNvSpPr>
          <p:nvPr>
            <p:ph type="ftr" sz="quarter" idx="11"/>
          </p:nvPr>
        </p:nvSpPr>
        <p:spPr/>
        <p:txBody>
          <a:bodyPr/>
          <a:lstStyle>
            <a:extLst/>
          </a:lstStyle>
          <a:p>
            <a:endParaRPr lang="it-IT"/>
          </a:p>
        </p:txBody>
      </p:sp>
      <p:sp>
        <p:nvSpPr>
          <p:cNvPr id="5" name="Segnaposto numero diapositiva 4"/>
          <p:cNvSpPr>
            <a:spLocks noGrp="1"/>
          </p:cNvSpPr>
          <p:nvPr>
            <p:ph type="sldNum" sz="quarter" idx="12"/>
          </p:nvPr>
        </p:nvSpPr>
        <p:spPr/>
        <p:txBody>
          <a:bodyPr/>
          <a:lstStyle>
            <a:extLst/>
          </a:lstStyle>
          <a:p>
            <a:fld id="{5BE349EE-CA26-43F6-B3EC-15C034372C91}"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ttangolo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Segnaposto data 1"/>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3" name="Segnaposto piè di pagina 2"/>
          <p:cNvSpPr>
            <a:spLocks noGrp="1"/>
          </p:cNvSpPr>
          <p:nvPr>
            <p:ph type="ftr" sz="quarter" idx="11"/>
          </p:nvPr>
        </p:nvSpPr>
        <p:spPr/>
        <p:txBody>
          <a:bodyPr/>
          <a:lstStyle>
            <a:extLst/>
          </a:lstStyle>
          <a:p>
            <a:endParaRPr lang="it-IT"/>
          </a:p>
        </p:txBody>
      </p:sp>
      <p:sp>
        <p:nvSpPr>
          <p:cNvPr id="4" name="Segnaposto numero diapositiva 3"/>
          <p:cNvSpPr>
            <a:spLocks noGrp="1"/>
          </p:cNvSpPr>
          <p:nvPr>
            <p:ph type="sldNum" sz="quarter" idx="12"/>
          </p:nvPr>
        </p:nvSpPr>
        <p:spPr/>
        <p:txBody>
          <a:bodyPr/>
          <a:lstStyle>
            <a:extLst/>
          </a:lstStyle>
          <a:p>
            <a:fld id="{5BE349EE-CA26-43F6-B3EC-15C034372C91}" type="slidenum">
              <a:rPr lang="it-IT" smtClean="0"/>
              <a:pPr/>
              <a:t>‹N›</a:t>
            </a:fld>
            <a:endParaRPr lang="it-IT"/>
          </a:p>
        </p:txBody>
      </p:sp>
      <p:sp>
        <p:nvSpPr>
          <p:cNvPr id="6" name="Rettangolo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5BE349EE-CA26-43F6-B3EC-15C034372C91}"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extLst/>
          </a:lstStyle>
          <a:p>
            <a:fld id="{743A439E-2F3D-46B4-B5D1-E8E6E69D43E2}" type="datetimeFigureOut">
              <a:rPr lang="it-IT" smtClean="0"/>
              <a:pPr/>
              <a:t>03/10/2019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5BE349EE-CA26-43F6-B3EC-15C034372C91}" type="slidenum">
              <a:rPr lang="it-IT" smtClean="0"/>
              <a:pPr/>
              <a:t>‹N›</a:t>
            </a:fld>
            <a:endParaRPr lang="it-IT"/>
          </a:p>
        </p:txBody>
      </p:sp>
      <p:sp>
        <p:nvSpPr>
          <p:cNvPr id="8" name="Rettangolo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Segnaposto im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it-IT" smtClean="0"/>
              <a:t>Fare clic sull'icona per inserire un'immagine</a:t>
            </a:r>
            <a:endParaRPr kumimoji="0" lang="en-US" dirty="0"/>
          </a:p>
        </p:txBody>
      </p:sp>
      <p:sp>
        <p:nvSpPr>
          <p:cNvPr id="9" name="Elaborazione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Elaborazione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Segnaposto tes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Tort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Anello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ttangolo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Segnaposto titolo 4"/>
          <p:cNvSpPr>
            <a:spLocks noGrp="1"/>
          </p:cNvSpPr>
          <p:nvPr>
            <p:ph type="title"/>
          </p:nvPr>
        </p:nvSpPr>
        <p:spPr>
          <a:xfrm>
            <a:off x="1435608" y="274638"/>
            <a:ext cx="7498080" cy="1143000"/>
          </a:xfrm>
          <a:prstGeom prst="rect">
            <a:avLst/>
          </a:prstGeom>
        </p:spPr>
        <p:txBody>
          <a:bodyPr anchor="ctr">
            <a:normAutofit/>
          </a:bodyPr>
          <a:lstStyle>
            <a:extLst/>
          </a:lstStyle>
          <a:p>
            <a:r>
              <a:rPr kumimoji="0" lang="it-IT" smtClean="0"/>
              <a:t>Fare clic per modificare lo stile del titolo</a:t>
            </a:r>
            <a:endParaRPr kumimoji="0" lang="en-US"/>
          </a:p>
        </p:txBody>
      </p:sp>
      <p:sp>
        <p:nvSpPr>
          <p:cNvPr id="9" name="Segnaposto testo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743A439E-2F3D-46B4-B5D1-E8E6E69D43E2}" type="datetimeFigureOut">
              <a:rPr lang="it-IT" smtClean="0"/>
              <a:pPr/>
              <a:t>03/10/2019</a:t>
            </a:fld>
            <a:endParaRPr lang="it-IT"/>
          </a:p>
        </p:txBody>
      </p:sp>
      <p:sp>
        <p:nvSpPr>
          <p:cNvPr id="10" name="Segnaposto piè di pagina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it-IT"/>
          </a:p>
        </p:txBody>
      </p:sp>
      <p:sp>
        <p:nvSpPr>
          <p:cNvPr id="22" name="Segnaposto numero diapositiva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BE349EE-CA26-43F6-B3EC-15C034372C91}" type="slidenum">
              <a:rPr lang="it-IT" smtClean="0"/>
              <a:pPr/>
              <a:t>‹N›</a:t>
            </a:fld>
            <a:endParaRPr lang="it-IT"/>
          </a:p>
        </p:txBody>
      </p:sp>
      <p:sp>
        <p:nvSpPr>
          <p:cNvPr id="15" name="Rettangolo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gi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PAGINA%20PROGETTOMADEINITALY%20PER%20PUBBLICAZIONE%20GIAPPONE%20DEFINITIVO_INGLESE%20REV%20GRAFICA%20PAOLO.pdf"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9.emf"/><Relationship Id="rId5" Type="http://schemas.openxmlformats.org/officeDocument/2006/relationships/oleObject" Target="../embeddings/oleObject2.bin"/><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hyperlink" Target="REGIONE%20PUGLIA%20-%20RICETTA%202%20sub%20CN.mp4" TargetMode="External"/><Relationship Id="rId2" Type="http://schemas.openxmlformats.org/officeDocument/2006/relationships/hyperlink" Target="REGIONE%20PUGLIA%20-%20RICETTA%201%20sub%20ENG.mp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WhatsApp%20Video%202018-11-23%20at%207.49.11%20PM.mp4" TargetMode="Externa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PLANISFERO SENZA NOMI.jpg"/>
          <p:cNvPicPr>
            <a:picLocks noChangeAspect="1" noChangeArrowheads="1"/>
          </p:cNvPicPr>
          <p:nvPr/>
        </p:nvPicPr>
        <p:blipFill>
          <a:blip r:embed="rId2" cstate="print"/>
          <a:srcRect/>
          <a:stretch>
            <a:fillRect/>
          </a:stretch>
        </p:blipFill>
        <p:spPr bwMode="auto">
          <a:xfrm>
            <a:off x="5894926" y="2636912"/>
            <a:ext cx="2647778" cy="1872208"/>
          </a:xfrm>
          <a:prstGeom prst="rect">
            <a:avLst/>
          </a:prstGeom>
          <a:noFill/>
          <a:ln w="25400">
            <a:solidFill>
              <a:srgbClr val="FF0000"/>
            </a:solidFill>
          </a:ln>
        </p:spPr>
      </p:pic>
      <p:sp>
        <p:nvSpPr>
          <p:cNvPr id="11" name="CasellaDiTesto 10"/>
          <p:cNvSpPr txBox="1"/>
          <p:nvPr/>
        </p:nvSpPr>
        <p:spPr>
          <a:xfrm>
            <a:off x="971600" y="2123559"/>
            <a:ext cx="6624736" cy="4462760"/>
          </a:xfrm>
          <a:prstGeom prst="rect">
            <a:avLst/>
          </a:prstGeom>
          <a:noFill/>
        </p:spPr>
        <p:txBody>
          <a:bodyPr wrap="square" rtlCol="0">
            <a:spAutoFit/>
          </a:bodyPr>
          <a:lstStyle/>
          <a:p>
            <a:pPr algn="ctr"/>
            <a:endParaRPr lang="it-IT" sz="2800" dirty="0" smtClean="0">
              <a:solidFill>
                <a:srgbClr val="002060"/>
              </a:solidFill>
            </a:endParaRPr>
          </a:p>
          <a:p>
            <a:pPr algn="ctr"/>
            <a:endParaRPr lang="it-IT" sz="2800" dirty="0">
              <a:solidFill>
                <a:srgbClr val="002060"/>
              </a:solidFill>
            </a:endParaRPr>
          </a:p>
          <a:p>
            <a:pPr algn="ctr"/>
            <a:endParaRPr lang="it-IT" sz="2800" dirty="0" smtClean="0">
              <a:solidFill>
                <a:srgbClr val="002060"/>
              </a:solidFill>
            </a:endParaRPr>
          </a:p>
          <a:p>
            <a:r>
              <a:rPr lang="it-IT" sz="2800" b="1" dirty="0" smtClean="0">
                <a:solidFill>
                  <a:srgbClr val="002060"/>
                </a:solidFill>
              </a:rPr>
              <a:t>Competenze per l’internazionalizzazione</a:t>
            </a:r>
            <a:r>
              <a:rPr lang="it-IT" sz="2800" dirty="0" smtClean="0">
                <a:solidFill>
                  <a:srgbClr val="002060"/>
                </a:solidFill>
              </a:rPr>
              <a:t> </a:t>
            </a:r>
          </a:p>
          <a:p>
            <a:endParaRPr lang="it-IT" dirty="0" smtClean="0"/>
          </a:p>
          <a:p>
            <a:endParaRPr lang="it-IT" dirty="0" smtClean="0">
              <a:solidFill>
                <a:srgbClr val="002060"/>
              </a:solidFill>
            </a:endParaRPr>
          </a:p>
          <a:p>
            <a:endParaRPr lang="it-IT" dirty="0">
              <a:solidFill>
                <a:srgbClr val="002060"/>
              </a:solidFill>
            </a:endParaRPr>
          </a:p>
          <a:p>
            <a:r>
              <a:rPr lang="it-IT" dirty="0" smtClean="0">
                <a:solidFill>
                  <a:srgbClr val="002060"/>
                </a:solidFill>
              </a:rPr>
              <a:t>A cura di Cristina Tonelli, Daniele </a:t>
            </a:r>
            <a:r>
              <a:rPr lang="it-IT" dirty="0" err="1" smtClean="0">
                <a:solidFill>
                  <a:srgbClr val="002060"/>
                </a:solidFill>
              </a:rPr>
              <a:t>Santagati</a:t>
            </a:r>
            <a:r>
              <a:rPr lang="it-IT" dirty="0" smtClean="0">
                <a:solidFill>
                  <a:srgbClr val="002060"/>
                </a:solidFill>
              </a:rPr>
              <a:t> e Paolo Aprile</a:t>
            </a:r>
          </a:p>
          <a:p>
            <a:endParaRPr lang="it-IT" dirty="0" smtClean="0">
              <a:solidFill>
                <a:srgbClr val="002060"/>
              </a:solidFill>
            </a:endParaRPr>
          </a:p>
          <a:p>
            <a:r>
              <a:rPr lang="it-IT" dirty="0" smtClean="0">
                <a:solidFill>
                  <a:srgbClr val="002060"/>
                </a:solidFill>
              </a:rPr>
              <a:t>Convegno </a:t>
            </a:r>
            <a:r>
              <a:rPr lang="it-IT" dirty="0">
                <a:solidFill>
                  <a:srgbClr val="002060"/>
                </a:solidFill>
              </a:rPr>
              <a:t>RE.NA.I.A. Giulianova, </a:t>
            </a:r>
            <a:r>
              <a:rPr lang="it-IT" dirty="0" smtClean="0">
                <a:solidFill>
                  <a:srgbClr val="002060"/>
                </a:solidFill>
              </a:rPr>
              <a:t>03/10/2019</a:t>
            </a:r>
          </a:p>
          <a:p>
            <a:endParaRPr lang="it-IT" dirty="0" smtClean="0">
              <a:solidFill>
                <a:srgbClr val="002060"/>
              </a:solidFill>
            </a:endParaRPr>
          </a:p>
          <a:p>
            <a:pPr algn="ctr"/>
            <a:endParaRPr lang="it-IT" dirty="0">
              <a:solidFill>
                <a:srgbClr val="002060"/>
              </a:solidFill>
            </a:endParaRPr>
          </a:p>
        </p:txBody>
      </p:sp>
      <p:pic>
        <p:nvPicPr>
          <p:cNvPr id="4" name="Immagine 3"/>
          <p:cNvPicPr>
            <a:picLocks noChangeAspect="1"/>
          </p:cNvPicPr>
          <p:nvPr/>
        </p:nvPicPr>
        <p:blipFill>
          <a:blip r:embed="rId3" cstate="print"/>
          <a:srcRect/>
          <a:stretch>
            <a:fillRect/>
          </a:stretch>
        </p:blipFill>
        <p:spPr bwMode="auto">
          <a:xfrm>
            <a:off x="8034453" y="5661248"/>
            <a:ext cx="662325" cy="613237"/>
          </a:xfrm>
          <a:prstGeom prst="rect">
            <a:avLst/>
          </a:prstGeom>
          <a:noFill/>
          <a:ln w="9525">
            <a:noFill/>
            <a:miter lim="800000"/>
            <a:headEnd/>
            <a:tailEnd/>
          </a:ln>
        </p:spPr>
      </p:pic>
      <p:sp>
        <p:nvSpPr>
          <p:cNvPr id="2" name="Rettangolo 1"/>
          <p:cNvSpPr/>
          <p:nvPr/>
        </p:nvSpPr>
        <p:spPr>
          <a:xfrm>
            <a:off x="971600" y="0"/>
            <a:ext cx="8064896" cy="2246769"/>
          </a:xfrm>
          <a:prstGeom prst="rect">
            <a:avLst/>
          </a:prstGeom>
        </p:spPr>
        <p:txBody>
          <a:bodyPr wrap="square">
            <a:spAutoFit/>
          </a:bodyPr>
          <a:lstStyle/>
          <a:p>
            <a:r>
              <a:rPr lang="it-IT" sz="2800" b="1" dirty="0" err="1" smtClean="0">
                <a:solidFill>
                  <a:srgbClr val="002060"/>
                </a:solidFill>
              </a:rPr>
              <a:t>Internationalisation</a:t>
            </a:r>
            <a:r>
              <a:rPr lang="it-IT" sz="2800" b="1" dirty="0" smtClean="0">
                <a:solidFill>
                  <a:srgbClr val="002060"/>
                </a:solidFill>
              </a:rPr>
              <a:t> </a:t>
            </a:r>
            <a:r>
              <a:rPr lang="it-IT" sz="2800" b="1" dirty="0" err="1">
                <a:solidFill>
                  <a:srgbClr val="002060"/>
                </a:solidFill>
              </a:rPr>
              <a:t>as</a:t>
            </a:r>
            <a:r>
              <a:rPr lang="it-IT" sz="2800" b="1" dirty="0">
                <a:solidFill>
                  <a:srgbClr val="002060"/>
                </a:solidFill>
              </a:rPr>
              <a:t> a </a:t>
            </a:r>
            <a:r>
              <a:rPr lang="it-IT" sz="2800" b="1" dirty="0" err="1">
                <a:solidFill>
                  <a:srgbClr val="002060"/>
                </a:solidFill>
              </a:rPr>
              <a:t>strategic</a:t>
            </a:r>
            <a:r>
              <a:rPr lang="it-IT" sz="2800" b="1" dirty="0">
                <a:solidFill>
                  <a:srgbClr val="002060"/>
                </a:solidFill>
              </a:rPr>
              <a:t> </a:t>
            </a:r>
            <a:r>
              <a:rPr lang="it-IT" sz="2800" b="1" dirty="0" err="1">
                <a:solidFill>
                  <a:srgbClr val="002060"/>
                </a:solidFill>
              </a:rPr>
              <a:t>choice</a:t>
            </a:r>
            <a:r>
              <a:rPr lang="it-IT" sz="2800" b="1" dirty="0">
                <a:solidFill>
                  <a:srgbClr val="002060"/>
                </a:solidFill>
              </a:rPr>
              <a:t> </a:t>
            </a:r>
            <a:r>
              <a:rPr lang="it-IT" sz="2800" b="1" dirty="0" err="1">
                <a:solidFill>
                  <a:srgbClr val="002060"/>
                </a:solidFill>
              </a:rPr>
              <a:t>also</a:t>
            </a:r>
            <a:r>
              <a:rPr lang="it-IT" sz="2800" b="1" dirty="0">
                <a:solidFill>
                  <a:srgbClr val="002060"/>
                </a:solidFill>
              </a:rPr>
              <a:t> for </a:t>
            </a:r>
            <a:r>
              <a:rPr lang="it-IT" sz="2800" b="1" dirty="0" err="1">
                <a:solidFill>
                  <a:srgbClr val="002060"/>
                </a:solidFill>
              </a:rPr>
              <a:t>schools</a:t>
            </a:r>
            <a:r>
              <a:rPr lang="it-IT" sz="2800" b="1" dirty="0">
                <a:solidFill>
                  <a:srgbClr val="002060"/>
                </a:solidFill>
              </a:rPr>
              <a:t> in </a:t>
            </a:r>
            <a:r>
              <a:rPr lang="it-IT" sz="2800" b="1" dirty="0" err="1">
                <a:solidFill>
                  <a:srgbClr val="002060"/>
                </a:solidFill>
              </a:rPr>
              <a:t>order</a:t>
            </a:r>
            <a:r>
              <a:rPr lang="it-IT" sz="2800" b="1" dirty="0">
                <a:solidFill>
                  <a:srgbClr val="002060"/>
                </a:solidFill>
              </a:rPr>
              <a:t> to </a:t>
            </a:r>
            <a:r>
              <a:rPr lang="it-IT" sz="2800" b="1" dirty="0" err="1">
                <a:solidFill>
                  <a:srgbClr val="002060"/>
                </a:solidFill>
              </a:rPr>
              <a:t>promote</a:t>
            </a:r>
            <a:r>
              <a:rPr lang="it-IT" sz="2800" b="1" dirty="0">
                <a:solidFill>
                  <a:srgbClr val="002060"/>
                </a:solidFill>
              </a:rPr>
              <a:t> Made in </a:t>
            </a:r>
            <a:r>
              <a:rPr lang="it-IT" sz="2800" b="1" dirty="0" err="1" smtClean="0">
                <a:solidFill>
                  <a:srgbClr val="002060"/>
                </a:solidFill>
              </a:rPr>
              <a:t>Italy</a:t>
            </a:r>
            <a:r>
              <a:rPr lang="it-IT" sz="2800" b="1" dirty="0">
                <a:solidFill>
                  <a:srgbClr val="002060"/>
                </a:solidFill>
              </a:rPr>
              <a:t/>
            </a:r>
            <a:br>
              <a:rPr lang="it-IT" sz="2800" b="1" dirty="0">
                <a:solidFill>
                  <a:srgbClr val="002060"/>
                </a:solidFill>
              </a:rPr>
            </a:br>
            <a:r>
              <a:rPr lang="it-IT" sz="2800" b="1" dirty="0">
                <a:solidFill>
                  <a:srgbClr val="002060"/>
                </a:solidFill>
              </a:rPr>
              <a:t/>
            </a:r>
            <a:br>
              <a:rPr lang="it-IT" sz="2800" b="1" dirty="0">
                <a:solidFill>
                  <a:srgbClr val="002060"/>
                </a:solidFill>
              </a:rPr>
            </a:br>
            <a:r>
              <a:rPr lang="it-IT" sz="2800" b="1" dirty="0">
                <a:solidFill>
                  <a:srgbClr val="002060"/>
                </a:solidFill>
              </a:rPr>
              <a:t>Esperienze nazionali e internazionali di promozione del Made in </a:t>
            </a:r>
            <a:r>
              <a:rPr lang="it-IT" sz="2800" b="1" dirty="0" err="1">
                <a:solidFill>
                  <a:srgbClr val="002060"/>
                </a:solidFill>
              </a:rPr>
              <a:t>Italy</a:t>
            </a:r>
            <a:endParaRPr lang="it-IT" sz="2800" b="1" dirty="0">
              <a:solidFill>
                <a:srgbClr val="002060"/>
              </a:solidFill>
            </a:endParaRPr>
          </a:p>
        </p:txBody>
      </p:sp>
      <p:pic>
        <p:nvPicPr>
          <p:cNvPr id="19458" name="Picture 2" descr="F:\SCT 2018 2019\PROGETTI\PROGETTO ITALIA MALAYSIA\LOGO DATINI PRA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5607826"/>
            <a:ext cx="666659" cy="666659"/>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F:\SCT 2018 2019\PROGETTI\PROGETTO ITALIA CANADA\NUOVA SPEDIZIONE NOVEMBRE 2018\LOGOI ISTITUTI PARTECIPANTI PER GAGLIARDETTI E PENDRIVE\TOR CARBONE\Logo_IPSEO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9" y="5445224"/>
            <a:ext cx="819152" cy="8846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16632"/>
            <a:ext cx="7772400" cy="1008112"/>
          </a:xfrm>
          <a:solidFill>
            <a:srgbClr val="FFFF00"/>
          </a:solidFill>
          <a:ln w="12700">
            <a:solidFill>
              <a:srgbClr val="002060"/>
            </a:solidFill>
          </a:ln>
        </p:spPr>
        <p:txBody>
          <a:bodyPr>
            <a:normAutofit fontScale="90000"/>
          </a:bodyPr>
          <a:lstStyle/>
          <a:p>
            <a:pPr algn="r"/>
            <a:r>
              <a:rPr lang="it-IT" sz="3200" dirty="0" smtClean="0">
                <a:solidFill>
                  <a:schemeClr val="tx1"/>
                </a:solidFill>
              </a:rPr>
              <a:t>      “Competenze sull’Internazionalizzazione: </a:t>
            </a:r>
            <a:br>
              <a:rPr lang="it-IT" sz="3200" dirty="0" smtClean="0">
                <a:solidFill>
                  <a:schemeClr val="tx1"/>
                </a:solidFill>
              </a:rPr>
            </a:br>
            <a:r>
              <a:rPr lang="it-IT" sz="3200" dirty="0" smtClean="0">
                <a:solidFill>
                  <a:schemeClr val="tx1"/>
                </a:solidFill>
              </a:rPr>
              <a:t>           casi di studio ed esperienze sul campo”</a:t>
            </a:r>
            <a:r>
              <a:rPr lang="it-IT" sz="2800" dirty="0" smtClean="0">
                <a:solidFill>
                  <a:schemeClr val="tx1"/>
                </a:solidFill>
              </a:rPr>
              <a:t> </a:t>
            </a:r>
            <a:endParaRPr lang="it-IT" sz="2800" b="1" dirty="0">
              <a:solidFill>
                <a:schemeClr val="tx1"/>
              </a:solidFill>
              <a:latin typeface="Adobe Caslon Pro Bold" pitchFamily="18" charset="0"/>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5496" y="188640"/>
            <a:ext cx="1080120" cy="763738"/>
          </a:xfrm>
          <a:prstGeom prst="rect">
            <a:avLst/>
          </a:prstGeom>
          <a:noFill/>
          <a:ln w="25400">
            <a:solidFill>
              <a:srgbClr val="FF0000"/>
            </a:solidFill>
          </a:ln>
        </p:spPr>
      </p:pic>
      <p:sp>
        <p:nvSpPr>
          <p:cNvPr id="8" name="CasellaDiTesto 7"/>
          <p:cNvSpPr txBox="1"/>
          <p:nvPr/>
        </p:nvSpPr>
        <p:spPr>
          <a:xfrm>
            <a:off x="1259632" y="1412776"/>
            <a:ext cx="6840760" cy="4462760"/>
          </a:xfrm>
          <a:prstGeom prst="rect">
            <a:avLst/>
          </a:prstGeom>
          <a:noFill/>
        </p:spPr>
        <p:txBody>
          <a:bodyPr wrap="square" rtlCol="0">
            <a:spAutoFit/>
          </a:bodyPr>
          <a:lstStyle/>
          <a:p>
            <a:endParaRPr lang="it-IT" sz="2400" b="1" dirty="0" smtClean="0">
              <a:solidFill>
                <a:srgbClr val="C00000"/>
              </a:solidFill>
            </a:endParaRPr>
          </a:p>
          <a:p>
            <a:r>
              <a:rPr lang="it-IT" sz="2000" b="1" dirty="0" smtClean="0">
                <a:solidFill>
                  <a:srgbClr val="002060"/>
                </a:solidFill>
              </a:rPr>
              <a:t>Nel pianificare i rapporti internazionali dobbiamo tenere presente:</a:t>
            </a:r>
          </a:p>
          <a:p>
            <a:endParaRPr lang="it-IT" sz="2000" b="1" dirty="0" smtClean="0">
              <a:solidFill>
                <a:srgbClr val="002060"/>
              </a:solidFill>
            </a:endParaRPr>
          </a:p>
          <a:p>
            <a:pPr marL="457200" indent="-457200">
              <a:buFont typeface="+mj-lt"/>
              <a:buAutoNum type="arabicPeriod"/>
            </a:pPr>
            <a:r>
              <a:rPr lang="it-IT" sz="2000" b="1" dirty="0" smtClean="0">
                <a:solidFill>
                  <a:srgbClr val="002060"/>
                </a:solidFill>
              </a:rPr>
              <a:t>il ruolo degli Istituti Professionali nella promozione del Made in </a:t>
            </a:r>
            <a:r>
              <a:rPr lang="it-IT" sz="2000" b="1" dirty="0" err="1" smtClean="0">
                <a:solidFill>
                  <a:srgbClr val="002060"/>
                </a:solidFill>
              </a:rPr>
              <a:t>Italy</a:t>
            </a:r>
            <a:endParaRPr lang="it-IT" sz="2000" b="1" dirty="0" smtClean="0">
              <a:solidFill>
                <a:srgbClr val="002060"/>
              </a:solidFill>
            </a:endParaRPr>
          </a:p>
          <a:p>
            <a:pPr marL="457200" indent="-457200">
              <a:buFont typeface="+mj-lt"/>
              <a:buAutoNum type="arabicPeriod"/>
            </a:pPr>
            <a:endParaRPr lang="it-IT" sz="2000" b="1" dirty="0" smtClean="0">
              <a:solidFill>
                <a:srgbClr val="002060"/>
              </a:solidFill>
            </a:endParaRPr>
          </a:p>
          <a:p>
            <a:pPr marL="457200" indent="-457200">
              <a:buFont typeface="+mj-lt"/>
              <a:buAutoNum type="arabicPeriod"/>
            </a:pPr>
            <a:r>
              <a:rPr lang="it-IT" sz="2000" b="1" dirty="0" smtClean="0">
                <a:solidFill>
                  <a:srgbClr val="002060"/>
                </a:solidFill>
              </a:rPr>
              <a:t>l’importanza dello scambio di tradizioni e cultura per gli studenti coinvolti, selezionati per le loro competenze</a:t>
            </a:r>
          </a:p>
          <a:p>
            <a:pPr marL="457200" indent="-457200">
              <a:buFont typeface="+mj-lt"/>
              <a:buAutoNum type="arabicPeriod"/>
            </a:pPr>
            <a:endParaRPr lang="it-IT" sz="2000" dirty="0" smtClean="0">
              <a:solidFill>
                <a:srgbClr val="002060"/>
              </a:solidFill>
            </a:endParaRPr>
          </a:p>
          <a:p>
            <a:pPr marL="457200" indent="-457200">
              <a:buFont typeface="+mj-lt"/>
              <a:buAutoNum type="arabicPeriod"/>
            </a:pPr>
            <a:r>
              <a:rPr lang="it-IT" sz="2000" b="1" dirty="0" smtClean="0">
                <a:solidFill>
                  <a:srgbClr val="002060"/>
                </a:solidFill>
              </a:rPr>
              <a:t>il valore dei rapporti con le Istituzioni Scolastiche straniere, con le Ambasciate, i Consolati, gli Istituti italiani di Cultura</a:t>
            </a:r>
            <a:endParaRPr lang="it-IT" sz="2000" b="1" dirty="0">
              <a:solidFill>
                <a:srgbClr val="002060"/>
              </a:solidFill>
            </a:endParaRPr>
          </a:p>
        </p:txBody>
      </p:sp>
      <p:sp>
        <p:nvSpPr>
          <p:cNvPr id="9" name="CasellaDiTesto 8"/>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395536" y="1196752"/>
            <a:ext cx="7916416" cy="1815882"/>
          </a:xfrm>
          <a:prstGeom prst="rect">
            <a:avLst/>
          </a:prstGeom>
          <a:noFill/>
        </p:spPr>
        <p:txBody>
          <a:bodyPr wrap="square" rtlCol="0">
            <a:spAutoFit/>
          </a:bodyPr>
          <a:lstStyle/>
          <a:p>
            <a:pPr algn="just"/>
            <a:r>
              <a:rPr lang="it-IT" sz="2800" b="1" dirty="0" smtClean="0">
                <a:solidFill>
                  <a:srgbClr val="002060"/>
                </a:solidFill>
              </a:rPr>
              <a:t>La rete “Progetto Made in Italy” nasce con queste finalità ed è attualmente costituita da 11 Istituti Alberghieri rappresentativi del territorio nazionale</a:t>
            </a:r>
            <a:endParaRPr lang="it-IT" sz="2800" b="1" dirty="0">
              <a:solidFill>
                <a:srgbClr val="002060"/>
              </a:solidFill>
            </a:endParaRPr>
          </a:p>
        </p:txBody>
      </p:sp>
      <p:pic>
        <p:nvPicPr>
          <p:cNvPr id="5" name="Picture 2" descr="F:\PLANISFERO SENZA NOMI.jpg"/>
          <p:cNvPicPr>
            <a:picLocks noChangeAspect="1" noChangeArrowheads="1"/>
          </p:cNvPicPr>
          <p:nvPr/>
        </p:nvPicPr>
        <p:blipFill>
          <a:blip r:embed="rId2" cstate="print"/>
          <a:srcRect/>
          <a:stretch>
            <a:fillRect/>
          </a:stretch>
        </p:blipFill>
        <p:spPr bwMode="auto">
          <a:xfrm>
            <a:off x="467544" y="3284984"/>
            <a:ext cx="4480854" cy="3168352"/>
          </a:xfrm>
          <a:prstGeom prst="rect">
            <a:avLst/>
          </a:prstGeom>
          <a:noFill/>
          <a:ln w="25400">
            <a:solidFill>
              <a:srgbClr val="FF0000"/>
            </a:solidFill>
          </a:ln>
        </p:spPr>
      </p:pic>
      <p:pic>
        <p:nvPicPr>
          <p:cNvPr id="6" name="Picture 3" descr="F:\ITALIA copia.jpg"/>
          <p:cNvPicPr>
            <a:picLocks noChangeAspect="1" noChangeArrowheads="1"/>
          </p:cNvPicPr>
          <p:nvPr/>
        </p:nvPicPr>
        <p:blipFill>
          <a:blip r:embed="rId3" cstate="print"/>
          <a:srcRect/>
          <a:stretch>
            <a:fillRect/>
          </a:stretch>
        </p:blipFill>
        <p:spPr bwMode="auto">
          <a:xfrm>
            <a:off x="5364088" y="2636912"/>
            <a:ext cx="3290821" cy="3749923"/>
          </a:xfrm>
          <a:prstGeom prst="rect">
            <a:avLst/>
          </a:prstGeom>
          <a:noFill/>
        </p:spPr>
      </p:pic>
      <p:sp>
        <p:nvSpPr>
          <p:cNvPr id="10" name="CasellaDiTesto 9"/>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pic>
        <p:nvPicPr>
          <p:cNvPr id="13" name="Immagine 12" descr="martinica.png"/>
          <p:cNvPicPr>
            <a:picLocks noChangeAspect="1"/>
          </p:cNvPicPr>
          <p:nvPr/>
        </p:nvPicPr>
        <p:blipFill>
          <a:blip r:embed="rId3" cstate="print"/>
          <a:stretch>
            <a:fillRect/>
          </a:stretch>
        </p:blipFill>
        <p:spPr>
          <a:xfrm>
            <a:off x="755576" y="4725144"/>
            <a:ext cx="1398329" cy="930524"/>
          </a:xfrm>
          <a:prstGeom prst="rect">
            <a:avLst/>
          </a:prstGeom>
          <a:ln>
            <a:solidFill>
              <a:schemeClr val="accent1"/>
            </a:solidFill>
          </a:ln>
        </p:spPr>
      </p:pic>
      <p:pic>
        <p:nvPicPr>
          <p:cNvPr id="14" name="Immagine 13" descr="canada.png"/>
          <p:cNvPicPr>
            <a:picLocks noChangeAspect="1"/>
          </p:cNvPicPr>
          <p:nvPr/>
        </p:nvPicPr>
        <p:blipFill>
          <a:blip r:embed="rId4" cstate="print"/>
          <a:stretch>
            <a:fillRect/>
          </a:stretch>
        </p:blipFill>
        <p:spPr>
          <a:xfrm>
            <a:off x="606992" y="1412776"/>
            <a:ext cx="1656184" cy="985081"/>
          </a:xfrm>
          <a:prstGeom prst="rect">
            <a:avLst/>
          </a:prstGeom>
          <a:ln>
            <a:solidFill>
              <a:schemeClr val="accent1"/>
            </a:solidFill>
          </a:ln>
        </p:spPr>
      </p:pic>
      <p:pic>
        <p:nvPicPr>
          <p:cNvPr id="22" name="Immagine 21" descr="cina.png"/>
          <p:cNvPicPr>
            <a:picLocks noChangeAspect="1"/>
          </p:cNvPicPr>
          <p:nvPr/>
        </p:nvPicPr>
        <p:blipFill>
          <a:blip r:embed="rId5" cstate="print"/>
          <a:stretch>
            <a:fillRect/>
          </a:stretch>
        </p:blipFill>
        <p:spPr>
          <a:xfrm>
            <a:off x="7308304" y="1412776"/>
            <a:ext cx="1467222" cy="978991"/>
          </a:xfrm>
          <a:prstGeom prst="rect">
            <a:avLst/>
          </a:prstGeom>
        </p:spPr>
      </p:pic>
      <p:pic>
        <p:nvPicPr>
          <p:cNvPr id="23" name="Immagine 22" descr="hong kong.png"/>
          <p:cNvPicPr>
            <a:picLocks noChangeAspect="1"/>
          </p:cNvPicPr>
          <p:nvPr/>
        </p:nvPicPr>
        <p:blipFill>
          <a:blip r:embed="rId6" cstate="print"/>
          <a:stretch>
            <a:fillRect/>
          </a:stretch>
        </p:blipFill>
        <p:spPr>
          <a:xfrm>
            <a:off x="7524328" y="4941168"/>
            <a:ext cx="1406714" cy="936104"/>
          </a:xfrm>
          <a:prstGeom prst="rect">
            <a:avLst/>
          </a:prstGeom>
        </p:spPr>
      </p:pic>
      <p:pic>
        <p:nvPicPr>
          <p:cNvPr id="24" name="Immagine 23" descr="malesia.png"/>
          <p:cNvPicPr>
            <a:picLocks noChangeAspect="1"/>
          </p:cNvPicPr>
          <p:nvPr/>
        </p:nvPicPr>
        <p:blipFill>
          <a:blip r:embed="rId7" cstate="print"/>
          <a:stretch>
            <a:fillRect/>
          </a:stretch>
        </p:blipFill>
        <p:spPr>
          <a:xfrm>
            <a:off x="3995936" y="5229200"/>
            <a:ext cx="1550292" cy="930422"/>
          </a:xfrm>
          <a:prstGeom prst="rect">
            <a:avLst/>
          </a:prstGeom>
        </p:spPr>
      </p:pic>
      <p:pic>
        <p:nvPicPr>
          <p:cNvPr id="25" name="Immagine 24" descr="singapore.png"/>
          <p:cNvPicPr>
            <a:picLocks noChangeAspect="1"/>
          </p:cNvPicPr>
          <p:nvPr/>
        </p:nvPicPr>
        <p:blipFill>
          <a:blip r:embed="rId8" cstate="print"/>
          <a:stretch>
            <a:fillRect/>
          </a:stretch>
        </p:blipFill>
        <p:spPr>
          <a:xfrm>
            <a:off x="2483768" y="5373216"/>
            <a:ext cx="1394843" cy="930697"/>
          </a:xfrm>
          <a:prstGeom prst="rect">
            <a:avLst/>
          </a:prstGeom>
          <a:ln>
            <a:solidFill>
              <a:schemeClr val="accent1"/>
            </a:solidFill>
          </a:ln>
        </p:spPr>
      </p:pic>
      <p:pic>
        <p:nvPicPr>
          <p:cNvPr id="26" name="Immagine 25" descr="thailandia.png"/>
          <p:cNvPicPr>
            <a:picLocks noChangeAspect="1"/>
          </p:cNvPicPr>
          <p:nvPr/>
        </p:nvPicPr>
        <p:blipFill>
          <a:blip r:embed="rId9" cstate="print"/>
          <a:stretch>
            <a:fillRect/>
          </a:stretch>
        </p:blipFill>
        <p:spPr>
          <a:xfrm>
            <a:off x="251520" y="3573016"/>
            <a:ext cx="1440160" cy="960934"/>
          </a:xfrm>
          <a:prstGeom prst="rect">
            <a:avLst/>
          </a:prstGeom>
          <a:ln>
            <a:solidFill>
              <a:schemeClr val="accent1"/>
            </a:solidFill>
          </a:ln>
        </p:spPr>
      </p:pic>
      <p:pic>
        <p:nvPicPr>
          <p:cNvPr id="27" name="Immagine 26" descr="vietnam.png"/>
          <p:cNvPicPr>
            <a:picLocks noChangeAspect="1"/>
          </p:cNvPicPr>
          <p:nvPr/>
        </p:nvPicPr>
        <p:blipFill>
          <a:blip r:embed="rId10" cstate="print"/>
          <a:stretch>
            <a:fillRect/>
          </a:stretch>
        </p:blipFill>
        <p:spPr>
          <a:xfrm>
            <a:off x="5652120" y="5157192"/>
            <a:ext cx="1440160" cy="960935"/>
          </a:xfrm>
          <a:prstGeom prst="rect">
            <a:avLst/>
          </a:prstGeom>
        </p:spPr>
      </p:pic>
      <p:pic>
        <p:nvPicPr>
          <p:cNvPr id="28" name="Picture 2" descr="F:\PLANISFERO SENZA NOMI.jpg"/>
          <p:cNvPicPr>
            <a:picLocks noChangeAspect="1" noChangeArrowheads="1"/>
          </p:cNvPicPr>
          <p:nvPr/>
        </p:nvPicPr>
        <p:blipFill>
          <a:blip r:embed="rId2" cstate="print"/>
          <a:srcRect/>
          <a:stretch>
            <a:fillRect/>
          </a:stretch>
        </p:blipFill>
        <p:spPr bwMode="auto">
          <a:xfrm>
            <a:off x="2483768" y="1916832"/>
            <a:ext cx="4480854" cy="3168352"/>
          </a:xfrm>
          <a:prstGeom prst="rect">
            <a:avLst/>
          </a:prstGeom>
          <a:noFill/>
          <a:ln w="25400">
            <a:solidFill>
              <a:srgbClr val="FF0000"/>
            </a:solidFill>
          </a:ln>
        </p:spPr>
      </p:pic>
      <p:pic>
        <p:nvPicPr>
          <p:cNvPr id="29" name="Immagine 28" descr="usa.png"/>
          <p:cNvPicPr>
            <a:picLocks noChangeAspect="1"/>
          </p:cNvPicPr>
          <p:nvPr/>
        </p:nvPicPr>
        <p:blipFill>
          <a:blip r:embed="rId11" cstate="print"/>
          <a:stretch>
            <a:fillRect/>
          </a:stretch>
        </p:blipFill>
        <p:spPr>
          <a:xfrm>
            <a:off x="534984" y="2561793"/>
            <a:ext cx="1660752" cy="873327"/>
          </a:xfrm>
          <a:prstGeom prst="rect">
            <a:avLst/>
          </a:prstGeom>
        </p:spPr>
      </p:pic>
      <p:sp>
        <p:nvSpPr>
          <p:cNvPr id="30" name="CasellaDiTesto 29"/>
          <p:cNvSpPr txBox="1"/>
          <p:nvPr/>
        </p:nvSpPr>
        <p:spPr>
          <a:xfrm>
            <a:off x="2771800" y="1196752"/>
            <a:ext cx="3816424" cy="646331"/>
          </a:xfrm>
          <a:prstGeom prst="rect">
            <a:avLst/>
          </a:prstGeom>
          <a:noFill/>
        </p:spPr>
        <p:txBody>
          <a:bodyPr wrap="square" rtlCol="0">
            <a:spAutoFit/>
          </a:bodyPr>
          <a:lstStyle/>
          <a:p>
            <a:r>
              <a:rPr lang="it-IT" b="1" dirty="0" smtClean="0">
                <a:solidFill>
                  <a:srgbClr val="002060"/>
                </a:solidFill>
              </a:rPr>
              <a:t>Queste sono alcune nazioni visitate dai nostri studenti</a:t>
            </a:r>
            <a:endParaRPr lang="it-IT" b="1" dirty="0">
              <a:solidFill>
                <a:srgbClr val="002060"/>
              </a:solidFill>
            </a:endParaRPr>
          </a:p>
        </p:txBody>
      </p:sp>
      <p:pic>
        <p:nvPicPr>
          <p:cNvPr id="31" name="Immagine 30" descr="giappone.png"/>
          <p:cNvPicPr>
            <a:picLocks noChangeAspect="1"/>
          </p:cNvPicPr>
          <p:nvPr/>
        </p:nvPicPr>
        <p:blipFill>
          <a:blip r:embed="rId12" cstate="print"/>
          <a:stretch>
            <a:fillRect/>
          </a:stretch>
        </p:blipFill>
        <p:spPr>
          <a:xfrm>
            <a:off x="7164288" y="2636912"/>
            <a:ext cx="1309688" cy="871538"/>
          </a:xfrm>
          <a:prstGeom prst="rect">
            <a:avLst/>
          </a:prstGeom>
          <a:ln>
            <a:solidFill>
              <a:schemeClr val="accent1"/>
            </a:solidFill>
          </a:ln>
        </p:spPr>
      </p:pic>
      <p:pic>
        <p:nvPicPr>
          <p:cNvPr id="32" name="Immagine 31" descr="australia.png"/>
          <p:cNvPicPr>
            <a:picLocks noChangeAspect="1"/>
          </p:cNvPicPr>
          <p:nvPr/>
        </p:nvPicPr>
        <p:blipFill>
          <a:blip r:embed="rId13" cstate="print"/>
          <a:stretch>
            <a:fillRect/>
          </a:stretch>
        </p:blipFill>
        <p:spPr>
          <a:xfrm>
            <a:off x="7164288" y="3789040"/>
            <a:ext cx="1872208" cy="936104"/>
          </a:xfrm>
          <a:prstGeom prst="rect">
            <a:avLst/>
          </a:prstGeom>
        </p:spPr>
      </p:pic>
      <p:sp>
        <p:nvSpPr>
          <p:cNvPr id="3" name="AutoShape 2" descr="Risultati immagini per bandiera giorda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Risultati immagini per bandiera giordan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Risultati immagini per bandiera giordani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9592" y="5805264"/>
            <a:ext cx="1307306" cy="873077"/>
          </a:xfrm>
          <a:prstGeom prst="rect">
            <a:avLst/>
          </a:prstGeom>
        </p:spPr>
      </p:pic>
      <p:sp>
        <p:nvSpPr>
          <p:cNvPr id="35" name="CasellaDiTesto 34"/>
          <p:cNvSpPr txBox="1"/>
          <p:nvPr/>
        </p:nvSpPr>
        <p:spPr>
          <a:xfrm>
            <a:off x="1331640" y="6611779"/>
            <a:ext cx="936104" cy="246221"/>
          </a:xfrm>
          <a:prstGeom prst="rect">
            <a:avLst/>
          </a:prstGeom>
          <a:noFill/>
        </p:spPr>
        <p:txBody>
          <a:bodyPr wrap="square" rtlCol="0">
            <a:spAutoFit/>
          </a:bodyPr>
          <a:lstStyle/>
          <a:p>
            <a:r>
              <a:rPr lang="it-IT" sz="1000" dirty="0" smtClean="0"/>
              <a:t>Giordania</a:t>
            </a:r>
            <a:endParaRPr lang="it-IT" sz="1000" dirty="0"/>
          </a:p>
        </p:txBody>
      </p:sp>
      <p:sp>
        <p:nvSpPr>
          <p:cNvPr id="36" name="CasellaDiTesto 35"/>
          <p:cNvSpPr txBox="1"/>
          <p:nvPr/>
        </p:nvSpPr>
        <p:spPr>
          <a:xfrm>
            <a:off x="1043608" y="5589240"/>
            <a:ext cx="792088" cy="246221"/>
          </a:xfrm>
          <a:prstGeom prst="rect">
            <a:avLst/>
          </a:prstGeom>
          <a:noFill/>
        </p:spPr>
        <p:txBody>
          <a:bodyPr wrap="square" rtlCol="0">
            <a:spAutoFit/>
          </a:bodyPr>
          <a:lstStyle/>
          <a:p>
            <a:r>
              <a:rPr lang="it-IT" sz="1000" dirty="0" smtClean="0"/>
              <a:t>Martinica</a:t>
            </a:r>
            <a:endParaRPr lang="it-IT" sz="1000" dirty="0"/>
          </a:p>
        </p:txBody>
      </p:sp>
      <p:sp>
        <p:nvSpPr>
          <p:cNvPr id="37" name="CasellaDiTesto 36"/>
          <p:cNvSpPr txBox="1"/>
          <p:nvPr/>
        </p:nvSpPr>
        <p:spPr>
          <a:xfrm>
            <a:off x="539552" y="4509120"/>
            <a:ext cx="936104" cy="246221"/>
          </a:xfrm>
          <a:prstGeom prst="rect">
            <a:avLst/>
          </a:prstGeom>
          <a:noFill/>
        </p:spPr>
        <p:txBody>
          <a:bodyPr wrap="square" rtlCol="0">
            <a:spAutoFit/>
          </a:bodyPr>
          <a:lstStyle/>
          <a:p>
            <a:r>
              <a:rPr lang="it-IT" sz="1000" dirty="0" smtClean="0"/>
              <a:t>Thailandia</a:t>
            </a:r>
            <a:endParaRPr lang="it-IT" sz="1000" dirty="0"/>
          </a:p>
        </p:txBody>
      </p:sp>
      <p:sp>
        <p:nvSpPr>
          <p:cNvPr id="38" name="CasellaDiTesto 37"/>
          <p:cNvSpPr txBox="1"/>
          <p:nvPr/>
        </p:nvSpPr>
        <p:spPr>
          <a:xfrm>
            <a:off x="1043608" y="2348880"/>
            <a:ext cx="683568" cy="246221"/>
          </a:xfrm>
          <a:prstGeom prst="rect">
            <a:avLst/>
          </a:prstGeom>
          <a:noFill/>
        </p:spPr>
        <p:txBody>
          <a:bodyPr wrap="square" rtlCol="0">
            <a:spAutoFit/>
          </a:bodyPr>
          <a:lstStyle/>
          <a:p>
            <a:r>
              <a:rPr lang="it-IT" sz="1000" dirty="0" smtClean="0"/>
              <a:t>Canada</a:t>
            </a:r>
            <a:endParaRPr lang="it-IT" sz="1000" dirty="0"/>
          </a:p>
        </p:txBody>
      </p:sp>
      <p:sp>
        <p:nvSpPr>
          <p:cNvPr id="39" name="CasellaDiTesto 38"/>
          <p:cNvSpPr txBox="1"/>
          <p:nvPr/>
        </p:nvSpPr>
        <p:spPr>
          <a:xfrm>
            <a:off x="2627784" y="6381328"/>
            <a:ext cx="1008112" cy="246221"/>
          </a:xfrm>
          <a:prstGeom prst="rect">
            <a:avLst/>
          </a:prstGeom>
          <a:noFill/>
        </p:spPr>
        <p:txBody>
          <a:bodyPr wrap="square" rtlCol="0">
            <a:spAutoFit/>
          </a:bodyPr>
          <a:lstStyle/>
          <a:p>
            <a:r>
              <a:rPr lang="it-IT" sz="1000" dirty="0" smtClean="0"/>
              <a:t>Singapore</a:t>
            </a:r>
            <a:endParaRPr lang="it-IT" sz="1000" dirty="0"/>
          </a:p>
        </p:txBody>
      </p:sp>
      <p:sp>
        <p:nvSpPr>
          <p:cNvPr id="40" name="CasellaDiTesto 39"/>
          <p:cNvSpPr txBox="1"/>
          <p:nvPr/>
        </p:nvSpPr>
        <p:spPr>
          <a:xfrm>
            <a:off x="4499992" y="6165304"/>
            <a:ext cx="683568" cy="246221"/>
          </a:xfrm>
          <a:prstGeom prst="rect">
            <a:avLst/>
          </a:prstGeom>
          <a:noFill/>
        </p:spPr>
        <p:txBody>
          <a:bodyPr wrap="square" rtlCol="0">
            <a:spAutoFit/>
          </a:bodyPr>
          <a:lstStyle/>
          <a:p>
            <a:r>
              <a:rPr lang="it-IT" sz="1000" dirty="0" smtClean="0"/>
              <a:t>Malesia</a:t>
            </a:r>
            <a:endParaRPr lang="it-IT" sz="1000" dirty="0"/>
          </a:p>
        </p:txBody>
      </p:sp>
      <p:sp>
        <p:nvSpPr>
          <p:cNvPr id="41" name="CasellaDiTesto 40"/>
          <p:cNvSpPr txBox="1"/>
          <p:nvPr/>
        </p:nvSpPr>
        <p:spPr>
          <a:xfrm>
            <a:off x="6084168" y="6165304"/>
            <a:ext cx="683568" cy="246221"/>
          </a:xfrm>
          <a:prstGeom prst="rect">
            <a:avLst/>
          </a:prstGeom>
          <a:noFill/>
        </p:spPr>
        <p:txBody>
          <a:bodyPr wrap="square" rtlCol="0">
            <a:spAutoFit/>
          </a:bodyPr>
          <a:lstStyle/>
          <a:p>
            <a:r>
              <a:rPr lang="it-IT" sz="1000" dirty="0" smtClean="0"/>
              <a:t>Cina</a:t>
            </a:r>
            <a:endParaRPr lang="it-IT" sz="1000" dirty="0"/>
          </a:p>
        </p:txBody>
      </p:sp>
      <p:sp>
        <p:nvSpPr>
          <p:cNvPr id="42" name="CasellaDiTesto 41"/>
          <p:cNvSpPr txBox="1"/>
          <p:nvPr/>
        </p:nvSpPr>
        <p:spPr>
          <a:xfrm>
            <a:off x="7668344" y="5805264"/>
            <a:ext cx="1080120" cy="246221"/>
          </a:xfrm>
          <a:prstGeom prst="rect">
            <a:avLst/>
          </a:prstGeom>
          <a:noFill/>
        </p:spPr>
        <p:txBody>
          <a:bodyPr wrap="square" rtlCol="0">
            <a:spAutoFit/>
          </a:bodyPr>
          <a:lstStyle/>
          <a:p>
            <a:r>
              <a:rPr lang="it-IT" sz="1000" dirty="0" smtClean="0"/>
              <a:t> Hong Kong</a:t>
            </a:r>
            <a:endParaRPr lang="it-IT" sz="1000" dirty="0"/>
          </a:p>
        </p:txBody>
      </p:sp>
      <p:sp>
        <p:nvSpPr>
          <p:cNvPr id="43" name="CasellaDiTesto 42"/>
          <p:cNvSpPr txBox="1"/>
          <p:nvPr/>
        </p:nvSpPr>
        <p:spPr>
          <a:xfrm>
            <a:off x="8028384" y="4653136"/>
            <a:ext cx="683568" cy="246221"/>
          </a:xfrm>
          <a:prstGeom prst="rect">
            <a:avLst/>
          </a:prstGeom>
          <a:noFill/>
        </p:spPr>
        <p:txBody>
          <a:bodyPr wrap="square" rtlCol="0">
            <a:spAutoFit/>
          </a:bodyPr>
          <a:lstStyle/>
          <a:p>
            <a:r>
              <a:rPr lang="it-IT" sz="1000" dirty="0" smtClean="0"/>
              <a:t>Australia</a:t>
            </a:r>
            <a:endParaRPr lang="it-IT" sz="1000" dirty="0"/>
          </a:p>
        </p:txBody>
      </p:sp>
      <p:sp>
        <p:nvSpPr>
          <p:cNvPr id="44" name="CasellaDiTesto 43"/>
          <p:cNvSpPr txBox="1"/>
          <p:nvPr/>
        </p:nvSpPr>
        <p:spPr>
          <a:xfrm>
            <a:off x="7884368" y="2420888"/>
            <a:ext cx="683568" cy="246221"/>
          </a:xfrm>
          <a:prstGeom prst="rect">
            <a:avLst/>
          </a:prstGeom>
          <a:noFill/>
        </p:spPr>
        <p:txBody>
          <a:bodyPr wrap="square" rtlCol="0">
            <a:spAutoFit/>
          </a:bodyPr>
          <a:lstStyle/>
          <a:p>
            <a:r>
              <a:rPr lang="it-IT" sz="1000" dirty="0" smtClean="0"/>
              <a:t>Vietnam</a:t>
            </a:r>
            <a:endParaRPr lang="it-IT" sz="1000" dirty="0"/>
          </a:p>
        </p:txBody>
      </p:sp>
      <p:sp>
        <p:nvSpPr>
          <p:cNvPr id="45" name="CasellaDiTesto 44"/>
          <p:cNvSpPr txBox="1"/>
          <p:nvPr/>
        </p:nvSpPr>
        <p:spPr>
          <a:xfrm>
            <a:off x="7524328" y="3501008"/>
            <a:ext cx="827584" cy="246221"/>
          </a:xfrm>
          <a:prstGeom prst="rect">
            <a:avLst/>
          </a:prstGeom>
          <a:noFill/>
        </p:spPr>
        <p:txBody>
          <a:bodyPr wrap="square" rtlCol="0">
            <a:spAutoFit/>
          </a:bodyPr>
          <a:lstStyle/>
          <a:p>
            <a:r>
              <a:rPr lang="it-IT" sz="1000" dirty="0" smtClean="0"/>
              <a:t>Giappone</a:t>
            </a:r>
            <a:endParaRPr lang="it-IT" sz="1000" dirty="0"/>
          </a:p>
        </p:txBody>
      </p:sp>
      <p:sp>
        <p:nvSpPr>
          <p:cNvPr id="46" name="CasellaDiTesto 45"/>
          <p:cNvSpPr txBox="1"/>
          <p:nvPr/>
        </p:nvSpPr>
        <p:spPr>
          <a:xfrm>
            <a:off x="1115616" y="3356992"/>
            <a:ext cx="683568" cy="246221"/>
          </a:xfrm>
          <a:prstGeom prst="rect">
            <a:avLst/>
          </a:prstGeom>
          <a:noFill/>
        </p:spPr>
        <p:txBody>
          <a:bodyPr wrap="square" rtlCol="0">
            <a:spAutoFit/>
          </a:bodyPr>
          <a:lstStyle/>
          <a:p>
            <a:r>
              <a:rPr lang="it-IT" sz="1000" dirty="0" smtClean="0"/>
              <a:t>USA</a:t>
            </a:r>
            <a:endParaRPr lang="it-IT" sz="1000" dirty="0"/>
          </a:p>
        </p:txBody>
      </p:sp>
      <p:sp>
        <p:nvSpPr>
          <p:cNvPr id="34" name="CasellaDiTesto 33"/>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1259632" y="1196752"/>
            <a:ext cx="6768752" cy="1015663"/>
          </a:xfrm>
          <a:prstGeom prst="rect">
            <a:avLst/>
          </a:prstGeom>
          <a:noFill/>
        </p:spPr>
        <p:txBody>
          <a:bodyPr wrap="square" rtlCol="0">
            <a:spAutoFit/>
          </a:bodyPr>
          <a:lstStyle/>
          <a:p>
            <a:pPr algn="just"/>
            <a:r>
              <a:rPr lang="it-IT" sz="2000" b="1" dirty="0" smtClean="0">
                <a:solidFill>
                  <a:srgbClr val="002060"/>
                </a:solidFill>
              </a:rPr>
              <a:t>“Progetto </a:t>
            </a:r>
            <a:r>
              <a:rPr lang="it-IT" sz="2000" b="1" dirty="0" err="1" smtClean="0">
                <a:solidFill>
                  <a:srgbClr val="002060"/>
                </a:solidFill>
              </a:rPr>
              <a:t>Made</a:t>
            </a:r>
            <a:r>
              <a:rPr lang="it-IT" sz="2000" b="1" dirty="0" smtClean="0">
                <a:solidFill>
                  <a:srgbClr val="002060"/>
                </a:solidFill>
              </a:rPr>
              <a:t> in Italy” è una rete non onerosa aperta agli Istituti che ne vogliano far parte; sul sito troverete tutte le informazioni per aderire</a:t>
            </a:r>
            <a:endParaRPr lang="it-IT" sz="2000" b="1" dirty="0">
              <a:solidFill>
                <a:srgbClr val="002060"/>
              </a:solidFill>
            </a:endParaRPr>
          </a:p>
        </p:txBody>
      </p:sp>
      <p:pic>
        <p:nvPicPr>
          <p:cNvPr id="9" name="Picture 2"/>
          <p:cNvPicPr>
            <a:picLocks noChangeAspect="1" noChangeArrowheads="1"/>
          </p:cNvPicPr>
          <p:nvPr/>
        </p:nvPicPr>
        <p:blipFill>
          <a:blip r:embed="rId3" cstate="print"/>
          <a:stretch>
            <a:fillRect/>
          </a:stretch>
        </p:blipFill>
        <p:spPr bwMode="auto">
          <a:xfrm>
            <a:off x="827584" y="2204864"/>
            <a:ext cx="7499350" cy="4216326"/>
          </a:xfrm>
          <a:prstGeom prst="rect">
            <a:avLst/>
          </a:prstGeom>
          <a:noFill/>
          <a:ln w="9525">
            <a:noFill/>
            <a:miter lim="800000"/>
            <a:headEnd/>
            <a:tailEnd/>
          </a:ln>
        </p:spPr>
      </p:pic>
      <p:sp>
        <p:nvSpPr>
          <p:cNvPr id="11" name="CasellaDiTesto 10"/>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1187624" y="1628800"/>
            <a:ext cx="7409365" cy="4339650"/>
          </a:xfrm>
          <a:prstGeom prst="rect">
            <a:avLst/>
          </a:prstGeom>
          <a:noFill/>
        </p:spPr>
        <p:txBody>
          <a:bodyPr wrap="square" rtlCol="0">
            <a:spAutoFit/>
          </a:bodyPr>
          <a:lstStyle/>
          <a:p>
            <a:pPr algn="ctr"/>
            <a:r>
              <a:rPr lang="it-IT" sz="2400" b="1" u="sng" dirty="0" smtClean="0">
                <a:solidFill>
                  <a:srgbClr val="002060"/>
                </a:solidFill>
              </a:rPr>
              <a:t>Procedura attivata per l’attribuzione</a:t>
            </a:r>
          </a:p>
          <a:p>
            <a:pPr algn="ctr"/>
            <a:r>
              <a:rPr lang="it-IT" sz="2400" b="1" u="sng" dirty="0" smtClean="0">
                <a:solidFill>
                  <a:srgbClr val="002060"/>
                </a:solidFill>
              </a:rPr>
              <a:t> dei finanziamenti</a:t>
            </a:r>
          </a:p>
          <a:p>
            <a:pPr algn="ctr"/>
            <a:endParaRPr lang="it-IT" sz="800" b="1" u="sng" dirty="0" smtClean="0">
              <a:solidFill>
                <a:srgbClr val="002060"/>
              </a:solidFill>
            </a:endParaRPr>
          </a:p>
          <a:p>
            <a:pPr algn="ctr"/>
            <a:endParaRPr lang="it-IT" sz="800" b="1" u="sng" dirty="0" smtClean="0">
              <a:solidFill>
                <a:srgbClr val="002060"/>
              </a:solidFill>
            </a:endParaRPr>
          </a:p>
          <a:p>
            <a:pPr algn="ctr"/>
            <a:endParaRPr lang="it-IT" sz="800" b="1" u="sng" dirty="0" smtClean="0">
              <a:solidFill>
                <a:srgbClr val="002060"/>
              </a:solidFill>
            </a:endParaRPr>
          </a:p>
          <a:p>
            <a:pPr algn="ctr"/>
            <a:endParaRPr lang="it-IT" sz="2400" b="1" u="sng" dirty="0" smtClean="0">
              <a:solidFill>
                <a:srgbClr val="002060"/>
              </a:solidFill>
            </a:endParaRPr>
          </a:p>
          <a:p>
            <a:pPr algn="ctr"/>
            <a:endParaRPr lang="it-IT" sz="2400" b="1" u="sng" dirty="0" smtClean="0">
              <a:solidFill>
                <a:srgbClr val="002060"/>
              </a:solidFill>
            </a:endParaRPr>
          </a:p>
          <a:p>
            <a:pPr algn="just"/>
            <a:r>
              <a:rPr lang="it-IT" sz="2400" b="1" dirty="0">
                <a:solidFill>
                  <a:srgbClr val="002060"/>
                </a:solidFill>
              </a:rPr>
              <a:t>g</a:t>
            </a:r>
            <a:r>
              <a:rPr lang="it-IT" sz="2400" b="1" dirty="0" smtClean="0">
                <a:solidFill>
                  <a:srgbClr val="002060"/>
                </a:solidFill>
              </a:rPr>
              <a:t>ià siglati accordi con:</a:t>
            </a:r>
          </a:p>
          <a:p>
            <a:pPr marL="800100" lvl="1" indent="-342900" algn="just">
              <a:buFont typeface="+mj-lt"/>
              <a:buAutoNum type="arabicPeriod"/>
            </a:pPr>
            <a:r>
              <a:rPr lang="it-IT" sz="2400" b="1" dirty="0" smtClean="0">
                <a:solidFill>
                  <a:srgbClr val="002060"/>
                </a:solidFill>
              </a:rPr>
              <a:t>Enti Locali (Province, Regioni)</a:t>
            </a:r>
          </a:p>
          <a:p>
            <a:pPr marL="800100" lvl="1" indent="-342900" algn="just">
              <a:buFont typeface="+mj-lt"/>
              <a:buAutoNum type="arabicPeriod"/>
            </a:pPr>
            <a:r>
              <a:rPr lang="it-IT" sz="2400" b="1" dirty="0" smtClean="0">
                <a:solidFill>
                  <a:srgbClr val="002060"/>
                </a:solidFill>
              </a:rPr>
              <a:t>Associazioni del settore </a:t>
            </a:r>
          </a:p>
          <a:p>
            <a:pPr marL="800100" lvl="1" indent="-342900" algn="just">
              <a:buFont typeface="+mj-lt"/>
              <a:buAutoNum type="arabicPeriod"/>
            </a:pPr>
            <a:r>
              <a:rPr lang="it-IT" sz="2400" b="1" dirty="0" smtClean="0">
                <a:solidFill>
                  <a:srgbClr val="002060"/>
                </a:solidFill>
              </a:rPr>
              <a:t>Aziende</a:t>
            </a:r>
          </a:p>
          <a:p>
            <a:pPr marL="800100" lvl="1" indent="-342900" algn="just">
              <a:buFont typeface="+mj-lt"/>
              <a:buAutoNum type="arabicPeriod"/>
            </a:pPr>
            <a:r>
              <a:rPr lang="it-IT" sz="2400" b="1" dirty="0" smtClean="0">
                <a:solidFill>
                  <a:srgbClr val="002060"/>
                </a:solidFill>
              </a:rPr>
              <a:t>Fondazioni bancarie</a:t>
            </a:r>
          </a:p>
          <a:p>
            <a:pPr algn="just"/>
            <a:endParaRPr lang="it-IT" b="1" dirty="0" smtClean="0">
              <a:solidFill>
                <a:schemeClr val="accent4">
                  <a:lumMod val="50000"/>
                </a:schemeClr>
              </a:solidFill>
            </a:endParaRPr>
          </a:p>
          <a:p>
            <a:pPr algn="just">
              <a:buFont typeface="Arial" pitchFamily="34" charset="0"/>
              <a:buChar char="•"/>
            </a:pPr>
            <a:endParaRPr lang="it-IT" b="1" dirty="0" smtClean="0">
              <a:solidFill>
                <a:schemeClr val="accent4">
                  <a:lumMod val="50000"/>
                </a:schemeClr>
              </a:solidFill>
            </a:endParaRPr>
          </a:p>
        </p:txBody>
      </p:sp>
      <p:sp>
        <p:nvSpPr>
          <p:cNvPr id="6" name="CasellaDiTesto 5"/>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683568" y="1484784"/>
            <a:ext cx="7913421" cy="3231654"/>
          </a:xfrm>
          <a:prstGeom prst="rect">
            <a:avLst/>
          </a:prstGeom>
          <a:noFill/>
        </p:spPr>
        <p:txBody>
          <a:bodyPr wrap="square" rtlCol="0">
            <a:spAutoFit/>
          </a:bodyPr>
          <a:lstStyle/>
          <a:p>
            <a:pPr algn="ctr"/>
            <a:r>
              <a:rPr lang="it-IT" sz="2400" b="1" u="sng" dirty="0" smtClean="0">
                <a:solidFill>
                  <a:srgbClr val="002060"/>
                </a:solidFill>
              </a:rPr>
              <a:t>Procedura attivata per l’attribuzione</a:t>
            </a:r>
          </a:p>
          <a:p>
            <a:pPr algn="ctr"/>
            <a:r>
              <a:rPr lang="it-IT" sz="2400" b="1" u="sng" dirty="0" smtClean="0">
                <a:solidFill>
                  <a:srgbClr val="002060"/>
                </a:solidFill>
              </a:rPr>
              <a:t> dei finanziamenti</a:t>
            </a:r>
          </a:p>
          <a:p>
            <a:pPr algn="just"/>
            <a:endParaRPr lang="it-IT" b="1" dirty="0" smtClean="0">
              <a:solidFill>
                <a:schemeClr val="accent4">
                  <a:lumMod val="50000"/>
                </a:schemeClr>
              </a:solidFill>
            </a:endParaRPr>
          </a:p>
          <a:p>
            <a:pPr algn="just">
              <a:buFont typeface="Arial" pitchFamily="34" charset="0"/>
              <a:buChar char="•"/>
            </a:pPr>
            <a:r>
              <a:rPr lang="it-IT" sz="2400" b="1" dirty="0" smtClean="0">
                <a:solidFill>
                  <a:srgbClr val="002060"/>
                </a:solidFill>
              </a:rPr>
              <a:t> la rete ha sottoscritto un protocollo d’intesa con il Consorzio del Vino Chianti, che raggruppa 280 aziende del settore, per partecipare attivamente alle “fiere internazionali” di promozione del vino italiano (Americhe ed Asia)</a:t>
            </a:r>
          </a:p>
          <a:p>
            <a:pPr algn="just">
              <a:buFont typeface="Arial" pitchFamily="34" charset="0"/>
              <a:buChar char="•"/>
            </a:pPr>
            <a:endParaRPr lang="it-IT" b="1" dirty="0" smtClean="0">
              <a:solidFill>
                <a:schemeClr val="accent4">
                  <a:lumMod val="50000"/>
                </a:schemeClr>
              </a:solidFill>
            </a:endParaRPr>
          </a:p>
        </p:txBody>
      </p:sp>
      <p:pic>
        <p:nvPicPr>
          <p:cNvPr id="6" name="Immagine 5" descr="Logo_C_CHIANTI vett.jpg"/>
          <p:cNvPicPr>
            <a:picLocks noChangeAspect="1"/>
          </p:cNvPicPr>
          <p:nvPr/>
        </p:nvPicPr>
        <p:blipFill>
          <a:blip r:embed="rId3" cstate="print"/>
          <a:stretch>
            <a:fillRect/>
          </a:stretch>
        </p:blipFill>
        <p:spPr>
          <a:xfrm>
            <a:off x="4860032" y="4149080"/>
            <a:ext cx="3168352" cy="2240468"/>
          </a:xfrm>
          <a:prstGeom prst="rect">
            <a:avLst/>
          </a:prstGeom>
          <a:ln w="25400">
            <a:solidFill>
              <a:srgbClr val="002060"/>
            </a:solidFill>
          </a:ln>
        </p:spPr>
      </p:pic>
      <p:sp>
        <p:nvSpPr>
          <p:cNvPr id="9" name="CasellaDiTesto 8"/>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971600" y="1124744"/>
            <a:ext cx="7625389" cy="5786199"/>
          </a:xfrm>
          <a:prstGeom prst="rect">
            <a:avLst/>
          </a:prstGeom>
          <a:noFill/>
        </p:spPr>
        <p:txBody>
          <a:bodyPr wrap="square" rtlCol="0">
            <a:spAutoFit/>
          </a:bodyPr>
          <a:lstStyle/>
          <a:p>
            <a:pPr algn="ctr"/>
            <a:r>
              <a:rPr lang="it-IT" sz="2000" b="1" u="sng" dirty="0">
                <a:solidFill>
                  <a:srgbClr val="002060"/>
                </a:solidFill>
              </a:rPr>
              <a:t>p</a:t>
            </a:r>
            <a:r>
              <a:rPr lang="it-IT" sz="2000" b="1" u="sng" dirty="0" smtClean="0">
                <a:solidFill>
                  <a:srgbClr val="002060"/>
                </a:solidFill>
              </a:rPr>
              <a:t>iù recenti e prossime  iniziative</a:t>
            </a:r>
          </a:p>
          <a:p>
            <a:pPr algn="ctr"/>
            <a:endParaRPr lang="it-IT" sz="800" b="1" u="sng" dirty="0" smtClean="0">
              <a:solidFill>
                <a:srgbClr val="002060"/>
              </a:solidFill>
            </a:endParaRPr>
          </a:p>
          <a:p>
            <a:pPr algn="just">
              <a:buFont typeface="Arial" pitchFamily="34" charset="0"/>
              <a:buChar char="•"/>
            </a:pPr>
            <a:r>
              <a:rPr lang="it-IT" b="1" dirty="0" smtClean="0">
                <a:solidFill>
                  <a:srgbClr val="002060"/>
                </a:solidFill>
              </a:rPr>
              <a:t>Allievi e Docenti del </a:t>
            </a:r>
            <a:r>
              <a:rPr lang="it-IT" b="1" dirty="0" err="1" smtClean="0">
                <a:solidFill>
                  <a:srgbClr val="002060"/>
                </a:solidFill>
              </a:rPr>
              <a:t>Datini</a:t>
            </a:r>
            <a:r>
              <a:rPr lang="it-IT" b="1" dirty="0" smtClean="0">
                <a:solidFill>
                  <a:srgbClr val="002060"/>
                </a:solidFill>
              </a:rPr>
              <a:t> di Prato e del Moro di Santa Cesarea Terme hanno effettuato una spedizione in Malesia e a Singapore</a:t>
            </a:r>
          </a:p>
          <a:p>
            <a:pPr algn="just">
              <a:buFont typeface="Arial" pitchFamily="34" charset="0"/>
              <a:buChar char="•"/>
            </a:pPr>
            <a:endParaRPr lang="it-IT" b="1" dirty="0" smtClean="0">
              <a:solidFill>
                <a:srgbClr val="002060"/>
              </a:solidFill>
            </a:endParaRPr>
          </a:p>
          <a:p>
            <a:pPr algn="just">
              <a:buFont typeface="Arial" pitchFamily="34" charset="0"/>
              <a:buChar char="•"/>
            </a:pPr>
            <a:r>
              <a:rPr lang="it-IT" b="1" dirty="0" smtClean="0">
                <a:solidFill>
                  <a:srgbClr val="002060"/>
                </a:solidFill>
              </a:rPr>
              <a:t>Docenti e alunni </a:t>
            </a:r>
            <a:r>
              <a:rPr lang="it-IT" b="1" dirty="0">
                <a:solidFill>
                  <a:srgbClr val="002060"/>
                </a:solidFill>
              </a:rPr>
              <a:t>del Moro di S. Cesarea hanno partecipato alla Vietnam </a:t>
            </a:r>
            <a:r>
              <a:rPr lang="it-IT" b="1" dirty="0" smtClean="0">
                <a:solidFill>
                  <a:srgbClr val="002060"/>
                </a:solidFill>
              </a:rPr>
              <a:t>Fashion </a:t>
            </a:r>
            <a:r>
              <a:rPr lang="it-IT" b="1" dirty="0">
                <a:solidFill>
                  <a:srgbClr val="002060"/>
                </a:solidFill>
              </a:rPr>
              <a:t>Week nell’aprile </a:t>
            </a:r>
            <a:r>
              <a:rPr lang="it-IT" b="1" dirty="0" smtClean="0">
                <a:solidFill>
                  <a:srgbClr val="002060"/>
                </a:solidFill>
              </a:rPr>
              <a:t>2019</a:t>
            </a:r>
          </a:p>
          <a:p>
            <a:pPr algn="just"/>
            <a:endParaRPr lang="it-IT" b="1" dirty="0">
              <a:solidFill>
                <a:srgbClr val="002060"/>
              </a:solidFill>
            </a:endParaRPr>
          </a:p>
          <a:p>
            <a:pPr algn="just">
              <a:buFont typeface="Arial" pitchFamily="34" charset="0"/>
              <a:buChar char="•"/>
            </a:pPr>
            <a:r>
              <a:rPr lang="it-IT" b="1" dirty="0">
                <a:solidFill>
                  <a:srgbClr val="002060"/>
                </a:solidFill>
              </a:rPr>
              <a:t>S</a:t>
            </a:r>
            <a:r>
              <a:rPr lang="it-IT" b="1" dirty="0" smtClean="0">
                <a:solidFill>
                  <a:srgbClr val="002060"/>
                </a:solidFill>
              </a:rPr>
              <a:t>tudenti del </a:t>
            </a:r>
            <a:r>
              <a:rPr lang="it-IT" b="1" dirty="0" err="1" smtClean="0">
                <a:solidFill>
                  <a:srgbClr val="002060"/>
                </a:solidFill>
              </a:rPr>
              <a:t>Saffi</a:t>
            </a:r>
            <a:r>
              <a:rPr lang="it-IT" b="1" dirty="0" smtClean="0">
                <a:solidFill>
                  <a:srgbClr val="002060"/>
                </a:solidFill>
              </a:rPr>
              <a:t> di Firenze e del Datini di Prato hanno partecipato alla “fiera internazionale” di Guangzhou (Canton): 3-6 giugno 2019</a:t>
            </a:r>
          </a:p>
          <a:p>
            <a:pPr algn="just"/>
            <a:endParaRPr lang="it-IT" b="1" dirty="0" smtClean="0">
              <a:solidFill>
                <a:srgbClr val="002060"/>
              </a:solidFill>
            </a:endParaRPr>
          </a:p>
          <a:p>
            <a:pPr algn="just"/>
            <a:r>
              <a:rPr lang="it-IT" b="1" dirty="0">
                <a:solidFill>
                  <a:srgbClr val="002060"/>
                </a:solidFill>
              </a:rPr>
              <a:t>Gli </a:t>
            </a:r>
            <a:r>
              <a:rPr lang="it-IT" b="1" dirty="0" smtClean="0">
                <a:solidFill>
                  <a:srgbClr val="002060"/>
                </a:solidFill>
              </a:rPr>
              <a:t>Istituti </a:t>
            </a:r>
            <a:r>
              <a:rPr lang="it-IT" b="1" dirty="0" err="1" smtClean="0">
                <a:solidFill>
                  <a:srgbClr val="002060"/>
                </a:solidFill>
              </a:rPr>
              <a:t>Datini</a:t>
            </a:r>
            <a:r>
              <a:rPr lang="it-IT" b="1" dirty="0" smtClean="0">
                <a:solidFill>
                  <a:srgbClr val="002060"/>
                </a:solidFill>
              </a:rPr>
              <a:t> </a:t>
            </a:r>
            <a:r>
              <a:rPr lang="it-IT" b="1" dirty="0">
                <a:solidFill>
                  <a:srgbClr val="002060"/>
                </a:solidFill>
              </a:rPr>
              <a:t>di Prato </a:t>
            </a:r>
            <a:r>
              <a:rPr lang="it-IT" b="1" dirty="0" smtClean="0">
                <a:solidFill>
                  <a:srgbClr val="002060"/>
                </a:solidFill>
              </a:rPr>
              <a:t>e Moro di Santa Cesarea hanno </a:t>
            </a:r>
            <a:r>
              <a:rPr lang="it-IT" b="1" dirty="0">
                <a:solidFill>
                  <a:srgbClr val="002060"/>
                </a:solidFill>
              </a:rPr>
              <a:t>partecipato </a:t>
            </a:r>
            <a:r>
              <a:rPr lang="it-IT" b="1" dirty="0" smtClean="0">
                <a:solidFill>
                  <a:srgbClr val="002060"/>
                </a:solidFill>
              </a:rPr>
              <a:t>a una iniziativa benefica presso il </a:t>
            </a:r>
            <a:r>
              <a:rPr lang="en-US" b="1" dirty="0" err="1">
                <a:solidFill>
                  <a:srgbClr val="002060"/>
                </a:solidFill>
              </a:rPr>
              <a:t>Colégio</a:t>
            </a:r>
            <a:r>
              <a:rPr lang="en-US" b="1" dirty="0">
                <a:solidFill>
                  <a:srgbClr val="002060"/>
                </a:solidFill>
              </a:rPr>
              <a:t> </a:t>
            </a:r>
            <a:r>
              <a:rPr lang="en-US" b="1" dirty="0" err="1">
                <a:solidFill>
                  <a:srgbClr val="002060"/>
                </a:solidFill>
              </a:rPr>
              <a:t>Divina</a:t>
            </a:r>
            <a:r>
              <a:rPr lang="en-US" b="1" dirty="0">
                <a:solidFill>
                  <a:srgbClr val="002060"/>
                </a:solidFill>
              </a:rPr>
              <a:t> </a:t>
            </a:r>
            <a:r>
              <a:rPr lang="en-US" b="1" dirty="0" err="1">
                <a:solidFill>
                  <a:srgbClr val="002060"/>
                </a:solidFill>
              </a:rPr>
              <a:t>Providência</a:t>
            </a:r>
            <a:r>
              <a:rPr lang="en-US" b="1" dirty="0">
                <a:solidFill>
                  <a:srgbClr val="002060"/>
                </a:solidFill>
              </a:rPr>
              <a:t> </a:t>
            </a:r>
            <a:r>
              <a:rPr lang="it-IT" b="1" dirty="0" smtClean="0">
                <a:solidFill>
                  <a:srgbClr val="002060"/>
                </a:solidFill>
              </a:rPr>
              <a:t>di Rio De Janeiro: 6 – 18 agosto 2019</a:t>
            </a:r>
            <a:endParaRPr lang="it-IT" b="1" dirty="0">
              <a:solidFill>
                <a:srgbClr val="002060"/>
              </a:solidFill>
            </a:endParaRPr>
          </a:p>
          <a:p>
            <a:pPr algn="just"/>
            <a:endParaRPr lang="it-IT" b="1" dirty="0" smtClean="0">
              <a:solidFill>
                <a:srgbClr val="002060"/>
              </a:solidFill>
            </a:endParaRPr>
          </a:p>
          <a:p>
            <a:pPr algn="just">
              <a:buFont typeface="Arial" pitchFamily="34" charset="0"/>
              <a:buChar char="•"/>
            </a:pPr>
            <a:r>
              <a:rPr lang="it-IT" b="1" dirty="0" smtClean="0">
                <a:solidFill>
                  <a:srgbClr val="002060"/>
                </a:solidFill>
              </a:rPr>
              <a:t>Gli studenti della rete parteciperanno alle “fiere internazionali” di Mexico City e Lima: ottobre 2019</a:t>
            </a:r>
          </a:p>
          <a:p>
            <a:pPr algn="just">
              <a:buFont typeface="Arial" pitchFamily="34" charset="0"/>
              <a:buChar char="•"/>
            </a:pPr>
            <a:endParaRPr lang="it-IT" b="1" dirty="0" smtClean="0">
              <a:solidFill>
                <a:srgbClr val="002060"/>
              </a:solidFill>
            </a:endParaRPr>
          </a:p>
          <a:p>
            <a:pPr algn="just">
              <a:buFont typeface="Arial" pitchFamily="34" charset="0"/>
              <a:buChar char="•"/>
            </a:pPr>
            <a:r>
              <a:rPr lang="it-IT" b="1" dirty="0" smtClean="0">
                <a:solidFill>
                  <a:srgbClr val="002060"/>
                </a:solidFill>
              </a:rPr>
              <a:t>Settimana della Cucina Italiana di qualità nel Mondo: Giappone, Uzbekistan,  Etiopia (novembre 2019) </a:t>
            </a:r>
          </a:p>
          <a:p>
            <a:pPr algn="just">
              <a:buFont typeface="Arial" pitchFamily="34" charset="0"/>
              <a:buChar char="•"/>
            </a:pPr>
            <a:endParaRPr lang="it-IT" b="1" dirty="0">
              <a:solidFill>
                <a:srgbClr val="002060"/>
              </a:solidFill>
            </a:endParaRPr>
          </a:p>
        </p:txBody>
      </p:sp>
      <p:pic>
        <p:nvPicPr>
          <p:cNvPr id="6" name="Immagine 5"/>
          <p:cNvPicPr/>
          <p:nvPr/>
        </p:nvPicPr>
        <p:blipFill>
          <a:blip r:embed="rId3" cstate="print">
            <a:extLst>
              <a:ext uri="{28A0092B-C50C-407E-A947-70E740481C1C}">
                <a14:useLocalDpi xmlns:a14="http://schemas.microsoft.com/office/drawing/2010/main" val="0"/>
              </a:ext>
            </a:extLst>
          </a:blip>
          <a:stretch>
            <a:fillRect/>
          </a:stretch>
        </p:blipFill>
        <p:spPr>
          <a:xfrm>
            <a:off x="107504" y="3933056"/>
            <a:ext cx="864096" cy="1288926"/>
          </a:xfrm>
          <a:prstGeom prst="rect">
            <a:avLst/>
          </a:prstGeom>
        </p:spPr>
      </p:pic>
      <p:pic>
        <p:nvPicPr>
          <p:cNvPr id="11" name="Immagine 10"/>
          <p:cNvPicPr/>
          <p:nvPr/>
        </p:nvPicPr>
        <p:blipFill>
          <a:blip r:embed="rId4" cstate="print">
            <a:extLst>
              <a:ext uri="{28A0092B-C50C-407E-A947-70E740481C1C}">
                <a14:useLocalDpi xmlns:a14="http://schemas.microsoft.com/office/drawing/2010/main" val="0"/>
              </a:ext>
            </a:extLst>
          </a:blip>
          <a:stretch>
            <a:fillRect/>
          </a:stretch>
        </p:blipFill>
        <p:spPr>
          <a:xfrm>
            <a:off x="107504" y="1268760"/>
            <a:ext cx="828092" cy="1247705"/>
          </a:xfrm>
          <a:prstGeom prst="rect">
            <a:avLst/>
          </a:prstGeom>
        </p:spPr>
      </p:pic>
      <p:sp>
        <p:nvSpPr>
          <p:cNvPr id="12" name="CasellaDiTesto 11"/>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pic>
        <p:nvPicPr>
          <p:cNvPr id="13" name="Immagine 12"/>
          <p:cNvPicPr/>
          <p:nvPr/>
        </p:nvPicPr>
        <p:blipFill>
          <a:blip r:embed="rId5" cstate="print">
            <a:extLst>
              <a:ext uri="{28A0092B-C50C-407E-A947-70E740481C1C}">
                <a14:useLocalDpi xmlns:a14="http://schemas.microsoft.com/office/drawing/2010/main" val="0"/>
              </a:ext>
            </a:extLst>
          </a:blip>
          <a:stretch>
            <a:fillRect/>
          </a:stretch>
        </p:blipFill>
        <p:spPr>
          <a:xfrm>
            <a:off x="121020" y="2564904"/>
            <a:ext cx="794648" cy="116835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3"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899592" y="1196752"/>
            <a:ext cx="3888432" cy="5509200"/>
          </a:xfrm>
          <a:prstGeom prst="rect">
            <a:avLst/>
          </a:prstGeom>
          <a:noFill/>
        </p:spPr>
        <p:txBody>
          <a:bodyPr wrap="square" rtlCol="0">
            <a:spAutoFit/>
          </a:bodyPr>
          <a:lstStyle/>
          <a:p>
            <a:pPr algn="ctr"/>
            <a:r>
              <a:rPr lang="it-IT" sz="2000" b="1" dirty="0" smtClean="0">
                <a:solidFill>
                  <a:srgbClr val="002060"/>
                </a:solidFill>
              </a:rPr>
              <a:t>Non solo cucina</a:t>
            </a:r>
          </a:p>
          <a:p>
            <a:pPr>
              <a:buFont typeface="Arial" pitchFamily="34" charset="0"/>
              <a:buChar char="•"/>
            </a:pPr>
            <a:endParaRPr lang="it-IT" sz="800" b="1" dirty="0" smtClean="0">
              <a:solidFill>
                <a:srgbClr val="002060"/>
              </a:solidFill>
            </a:endParaRPr>
          </a:p>
          <a:p>
            <a:pPr marL="342900" indent="-342900"/>
            <a:r>
              <a:rPr lang="it-IT" b="1" dirty="0" smtClean="0">
                <a:solidFill>
                  <a:srgbClr val="002060"/>
                </a:solidFill>
              </a:rPr>
              <a:t>Accordi con Scuole Straniere:</a:t>
            </a:r>
          </a:p>
          <a:p>
            <a:pPr marL="342900" indent="-342900">
              <a:buFont typeface="+mj-lt"/>
              <a:buAutoNum type="arabicPeriod"/>
            </a:pPr>
            <a:endParaRPr lang="it-IT" b="1" dirty="0" smtClean="0">
              <a:solidFill>
                <a:srgbClr val="002060"/>
              </a:solidFill>
            </a:endParaRPr>
          </a:p>
          <a:p>
            <a:pPr marL="342900" indent="-342900">
              <a:buFont typeface="+mj-lt"/>
              <a:buAutoNum type="arabicPeriod"/>
            </a:pPr>
            <a:r>
              <a:rPr lang="it-IT" b="1" dirty="0" smtClean="0">
                <a:solidFill>
                  <a:srgbClr val="002060"/>
                </a:solidFill>
              </a:rPr>
              <a:t>Durante la visita dello scorso mese di marzo in Malesia e a Singapore abbiamo concordato un protocollo d’intesa con la “Singapore </a:t>
            </a:r>
            <a:r>
              <a:rPr lang="it-IT" b="1" dirty="0" err="1" smtClean="0">
                <a:solidFill>
                  <a:srgbClr val="002060"/>
                </a:solidFill>
              </a:rPr>
              <a:t>Shatec</a:t>
            </a:r>
            <a:r>
              <a:rPr lang="it-IT" b="1" dirty="0" smtClean="0">
                <a:solidFill>
                  <a:srgbClr val="002060"/>
                </a:solidFill>
              </a:rPr>
              <a:t> School” e con Scuole malesi; docenti e studenti di Singapore e malesi potranno venire in Italia mentre i nostri ITP potranno recarsi per 15 giorni a Singapore.</a:t>
            </a:r>
          </a:p>
          <a:p>
            <a:pPr marL="342900" indent="-342900">
              <a:buFont typeface="+mj-lt"/>
              <a:buAutoNum type="arabicPeriod"/>
            </a:pPr>
            <a:endParaRPr lang="it-IT" b="1" dirty="0" smtClean="0">
              <a:solidFill>
                <a:srgbClr val="002060"/>
              </a:solidFill>
            </a:endParaRPr>
          </a:p>
          <a:p>
            <a:pPr marL="342900" indent="-342900">
              <a:buFont typeface="+mj-lt"/>
              <a:buAutoNum type="arabicPeriod"/>
            </a:pPr>
            <a:r>
              <a:rPr lang="it-IT" b="1" dirty="0" smtClean="0">
                <a:solidFill>
                  <a:srgbClr val="002060"/>
                </a:solidFill>
              </a:rPr>
              <a:t>Un altro protocollo d’intesa è stato stipulato tra l’Istituto Tor Carbone di Roma e il Miami </a:t>
            </a:r>
            <a:r>
              <a:rPr lang="it-IT" b="1" dirty="0" err="1" smtClean="0">
                <a:solidFill>
                  <a:srgbClr val="002060"/>
                </a:solidFill>
              </a:rPr>
              <a:t>Dade</a:t>
            </a:r>
            <a:r>
              <a:rPr lang="it-IT" b="1" dirty="0" smtClean="0">
                <a:solidFill>
                  <a:srgbClr val="002060"/>
                </a:solidFill>
              </a:rPr>
              <a:t> College.</a:t>
            </a:r>
          </a:p>
        </p:txBody>
      </p:sp>
      <p:graphicFrame>
        <p:nvGraphicFramePr>
          <p:cNvPr id="18434" name="Object 2"/>
          <p:cNvGraphicFramePr>
            <a:graphicFrameLocks noChangeAspect="1"/>
          </p:cNvGraphicFramePr>
          <p:nvPr/>
        </p:nvGraphicFramePr>
        <p:xfrm>
          <a:off x="4788024" y="1268760"/>
          <a:ext cx="3522662" cy="4986338"/>
        </p:xfrm>
        <a:graphic>
          <a:graphicData uri="http://schemas.openxmlformats.org/presentationml/2006/ole">
            <mc:AlternateContent xmlns:mc="http://schemas.openxmlformats.org/markup-compatibility/2006">
              <mc:Choice xmlns:v="urn:schemas-microsoft-com:vml" Requires="v">
                <p:oleObj spid="_x0000_s18525" name="Acrobat Document" r:id="rId4" imgW="5667037" imgH="8019948" progId="AcroExch.Document.11">
                  <p:embed/>
                </p:oleObj>
              </mc:Choice>
              <mc:Fallback>
                <p:oleObj name="Acrobat Document" r:id="rId4" imgW="5667037" imgH="8019948" progId="AcroExch.Document.11">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268760"/>
                        <a:ext cx="3522662" cy="4986338"/>
                      </a:xfrm>
                      <a:prstGeom prst="rect">
                        <a:avLst/>
                      </a:prstGeom>
                      <a:noFill/>
                      <a:ln w="2540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CasellaDiTesto 9"/>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899592" y="1196752"/>
            <a:ext cx="3888432" cy="5201424"/>
          </a:xfrm>
          <a:prstGeom prst="rect">
            <a:avLst/>
          </a:prstGeom>
          <a:noFill/>
        </p:spPr>
        <p:txBody>
          <a:bodyPr wrap="square" rtlCol="0">
            <a:spAutoFit/>
          </a:bodyPr>
          <a:lstStyle/>
          <a:p>
            <a:pPr>
              <a:buFont typeface="Arial" pitchFamily="34" charset="0"/>
              <a:buChar char="•"/>
            </a:pPr>
            <a:endParaRPr lang="it-IT" sz="800" b="1" dirty="0" smtClean="0">
              <a:solidFill>
                <a:srgbClr val="002060"/>
              </a:solidFill>
            </a:endParaRPr>
          </a:p>
          <a:p>
            <a:pPr marL="342900" indent="-342900"/>
            <a:r>
              <a:rPr lang="it-IT" b="1" dirty="0" smtClean="0">
                <a:solidFill>
                  <a:srgbClr val="002060"/>
                </a:solidFill>
              </a:rPr>
              <a:t>Accordi con Scuole Straniere:</a:t>
            </a:r>
          </a:p>
          <a:p>
            <a:pPr marL="342900" indent="-342900">
              <a:buFont typeface="+mj-lt"/>
              <a:buAutoNum type="arabicPeriod"/>
            </a:pPr>
            <a:endParaRPr lang="it-IT" b="1" dirty="0" smtClean="0">
              <a:solidFill>
                <a:srgbClr val="002060"/>
              </a:solidFill>
            </a:endParaRPr>
          </a:p>
          <a:p>
            <a:pPr marL="342900" indent="-342900">
              <a:buFont typeface="+mj-lt"/>
              <a:buAutoNum type="arabicPeriod"/>
            </a:pPr>
            <a:r>
              <a:rPr lang="it-IT" b="1" dirty="0" smtClean="0">
                <a:solidFill>
                  <a:srgbClr val="002060"/>
                </a:solidFill>
              </a:rPr>
              <a:t>Durante la spedizione in Brasile dell’agosto 2019 la Rete ha stipulato un protocollo d’intesa in Italiano, Inglese e Portoghese con </a:t>
            </a:r>
            <a:r>
              <a:rPr lang="it-IT" b="1" dirty="0">
                <a:solidFill>
                  <a:srgbClr val="002060"/>
                </a:solidFill>
              </a:rPr>
              <a:t>il </a:t>
            </a:r>
            <a:r>
              <a:rPr lang="en-US" b="1" dirty="0" err="1">
                <a:solidFill>
                  <a:srgbClr val="002060"/>
                </a:solidFill>
              </a:rPr>
              <a:t>Colégio</a:t>
            </a:r>
            <a:r>
              <a:rPr lang="en-US" b="1" dirty="0">
                <a:solidFill>
                  <a:srgbClr val="002060"/>
                </a:solidFill>
              </a:rPr>
              <a:t> </a:t>
            </a:r>
            <a:r>
              <a:rPr lang="en-US" b="1" dirty="0" err="1">
                <a:solidFill>
                  <a:srgbClr val="002060"/>
                </a:solidFill>
              </a:rPr>
              <a:t>Divina</a:t>
            </a:r>
            <a:r>
              <a:rPr lang="en-US" b="1" dirty="0">
                <a:solidFill>
                  <a:srgbClr val="002060"/>
                </a:solidFill>
              </a:rPr>
              <a:t> </a:t>
            </a:r>
            <a:r>
              <a:rPr lang="en-US" b="1" dirty="0" err="1">
                <a:solidFill>
                  <a:srgbClr val="002060"/>
                </a:solidFill>
              </a:rPr>
              <a:t>Providência</a:t>
            </a:r>
            <a:r>
              <a:rPr lang="en-US" b="1" dirty="0">
                <a:solidFill>
                  <a:srgbClr val="002060"/>
                </a:solidFill>
              </a:rPr>
              <a:t> </a:t>
            </a:r>
            <a:r>
              <a:rPr lang="it-IT" b="1" dirty="0" smtClean="0">
                <a:solidFill>
                  <a:srgbClr val="002060"/>
                </a:solidFill>
              </a:rPr>
              <a:t>per attività di diffusione dell’arte enogastronomica italiana e scambio di studenti.</a:t>
            </a:r>
          </a:p>
          <a:p>
            <a:pPr marL="342900" indent="-342900">
              <a:buFont typeface="+mj-lt"/>
              <a:buAutoNum type="arabicPeriod"/>
            </a:pPr>
            <a:endParaRPr lang="it-IT" b="1" dirty="0" smtClean="0">
              <a:solidFill>
                <a:srgbClr val="002060"/>
              </a:solidFill>
            </a:endParaRPr>
          </a:p>
          <a:p>
            <a:pPr marL="342900" indent="-342900">
              <a:buFont typeface="+mj-lt"/>
              <a:buAutoNum type="arabicPeriod"/>
            </a:pPr>
            <a:r>
              <a:rPr lang="it-IT" b="1" dirty="0" smtClean="0">
                <a:solidFill>
                  <a:srgbClr val="002060"/>
                </a:solidFill>
              </a:rPr>
              <a:t>Il </a:t>
            </a:r>
            <a:r>
              <a:rPr lang="en-US" b="1" dirty="0" err="1">
                <a:solidFill>
                  <a:srgbClr val="002060"/>
                </a:solidFill>
              </a:rPr>
              <a:t>Colégio</a:t>
            </a:r>
            <a:r>
              <a:rPr lang="en-US" b="1" dirty="0">
                <a:solidFill>
                  <a:srgbClr val="002060"/>
                </a:solidFill>
              </a:rPr>
              <a:t> </a:t>
            </a:r>
            <a:r>
              <a:rPr lang="en-US" b="1" dirty="0" err="1">
                <a:solidFill>
                  <a:srgbClr val="002060"/>
                </a:solidFill>
              </a:rPr>
              <a:t>Divina</a:t>
            </a:r>
            <a:r>
              <a:rPr lang="en-US" b="1" dirty="0">
                <a:solidFill>
                  <a:srgbClr val="002060"/>
                </a:solidFill>
              </a:rPr>
              <a:t> </a:t>
            </a:r>
            <a:r>
              <a:rPr lang="en-US" b="1" dirty="0" err="1" smtClean="0">
                <a:solidFill>
                  <a:srgbClr val="002060"/>
                </a:solidFill>
              </a:rPr>
              <a:t>Providência</a:t>
            </a:r>
            <a:r>
              <a:rPr lang="en-US" b="1" dirty="0" smtClean="0">
                <a:solidFill>
                  <a:srgbClr val="002060"/>
                </a:solidFill>
              </a:rPr>
              <a:t>, grazie </a:t>
            </a:r>
            <a:r>
              <a:rPr lang="en-US" b="1" dirty="0" err="1" smtClean="0">
                <a:solidFill>
                  <a:srgbClr val="002060"/>
                </a:solidFill>
              </a:rPr>
              <a:t>alla</a:t>
            </a:r>
            <a:r>
              <a:rPr lang="en-US" b="1" dirty="0" smtClean="0">
                <a:solidFill>
                  <a:srgbClr val="002060"/>
                </a:solidFill>
              </a:rPr>
              <a:t> nostra </a:t>
            </a:r>
            <a:r>
              <a:rPr lang="en-US" b="1" dirty="0" err="1" smtClean="0">
                <a:solidFill>
                  <a:srgbClr val="002060"/>
                </a:solidFill>
              </a:rPr>
              <a:t>intermediazione</a:t>
            </a:r>
            <a:r>
              <a:rPr lang="en-US" b="1" dirty="0" smtClean="0">
                <a:solidFill>
                  <a:srgbClr val="002060"/>
                </a:solidFill>
              </a:rPr>
              <a:t>, è </a:t>
            </a:r>
            <a:r>
              <a:rPr lang="en-US" b="1" dirty="0" err="1" smtClean="0">
                <a:solidFill>
                  <a:srgbClr val="002060"/>
                </a:solidFill>
              </a:rPr>
              <a:t>divenuto</a:t>
            </a:r>
            <a:r>
              <a:rPr lang="en-US" b="1" dirty="0" smtClean="0">
                <a:solidFill>
                  <a:srgbClr val="002060"/>
                </a:solidFill>
              </a:rPr>
              <a:t> partner </a:t>
            </a:r>
            <a:r>
              <a:rPr lang="en-US" b="1" dirty="0" err="1" smtClean="0">
                <a:solidFill>
                  <a:srgbClr val="002060"/>
                </a:solidFill>
              </a:rPr>
              <a:t>privilegiato</a:t>
            </a:r>
            <a:r>
              <a:rPr lang="en-US" b="1" dirty="0" smtClean="0">
                <a:solidFill>
                  <a:srgbClr val="002060"/>
                </a:solidFill>
              </a:rPr>
              <a:t> del </a:t>
            </a:r>
            <a:r>
              <a:rPr lang="en-US" b="1" dirty="0" err="1" smtClean="0">
                <a:solidFill>
                  <a:srgbClr val="002060"/>
                </a:solidFill>
              </a:rPr>
              <a:t>Consolato</a:t>
            </a:r>
            <a:r>
              <a:rPr lang="en-US" b="1" dirty="0" smtClean="0">
                <a:solidFill>
                  <a:srgbClr val="002060"/>
                </a:solidFill>
              </a:rPr>
              <a:t> </a:t>
            </a:r>
            <a:r>
              <a:rPr lang="en-US" b="1" dirty="0" err="1" smtClean="0">
                <a:solidFill>
                  <a:srgbClr val="002060"/>
                </a:solidFill>
              </a:rPr>
              <a:t>Generale</a:t>
            </a:r>
            <a:r>
              <a:rPr lang="en-US" b="1" dirty="0" smtClean="0">
                <a:solidFill>
                  <a:srgbClr val="002060"/>
                </a:solidFill>
              </a:rPr>
              <a:t> </a:t>
            </a:r>
            <a:r>
              <a:rPr lang="en-US" b="1" dirty="0" err="1" smtClean="0">
                <a:solidFill>
                  <a:srgbClr val="002060"/>
                </a:solidFill>
              </a:rPr>
              <a:t>d’Italia</a:t>
            </a:r>
            <a:r>
              <a:rPr lang="en-US" b="1" dirty="0" smtClean="0">
                <a:solidFill>
                  <a:srgbClr val="002060"/>
                </a:solidFill>
              </a:rPr>
              <a:t> per </a:t>
            </a:r>
            <a:r>
              <a:rPr lang="en-US" b="1" dirty="0" err="1" smtClean="0">
                <a:solidFill>
                  <a:srgbClr val="002060"/>
                </a:solidFill>
              </a:rPr>
              <a:t>l’insegnamento</a:t>
            </a:r>
            <a:r>
              <a:rPr lang="en-US" b="1" dirty="0" smtClean="0">
                <a:solidFill>
                  <a:srgbClr val="002060"/>
                </a:solidFill>
              </a:rPr>
              <a:t> </a:t>
            </a:r>
            <a:r>
              <a:rPr lang="en-US" b="1" dirty="0" err="1" smtClean="0">
                <a:solidFill>
                  <a:srgbClr val="002060"/>
                </a:solidFill>
              </a:rPr>
              <a:t>dell’Italiano</a:t>
            </a:r>
            <a:r>
              <a:rPr lang="it-IT" b="1" dirty="0" smtClean="0">
                <a:solidFill>
                  <a:srgbClr val="002060"/>
                </a:solidFill>
              </a:rPr>
              <a:t>.</a:t>
            </a:r>
          </a:p>
        </p:txBody>
      </p:sp>
      <p:pic>
        <p:nvPicPr>
          <p:cNvPr id="1946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412162"/>
            <a:ext cx="3376631" cy="49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3483807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899592" y="1772816"/>
            <a:ext cx="2808312" cy="3816429"/>
          </a:xfrm>
          <a:prstGeom prst="rect">
            <a:avLst/>
          </a:prstGeom>
          <a:noFill/>
        </p:spPr>
        <p:txBody>
          <a:bodyPr wrap="square" rtlCol="0">
            <a:spAutoFit/>
          </a:bodyPr>
          <a:lstStyle/>
          <a:p>
            <a:pPr>
              <a:buFont typeface="Arial" pitchFamily="34" charset="0"/>
              <a:buChar char="•"/>
            </a:pPr>
            <a:endParaRPr lang="it-IT" sz="800" b="1" dirty="0" smtClean="0">
              <a:solidFill>
                <a:srgbClr val="002060"/>
              </a:solidFill>
            </a:endParaRPr>
          </a:p>
          <a:p>
            <a:r>
              <a:rPr lang="it-IT" b="1" dirty="0" smtClean="0">
                <a:solidFill>
                  <a:srgbClr val="002060"/>
                </a:solidFill>
              </a:rPr>
              <a:t>Durante la spedizione in Brasile dell’agosto 2019 la Rete è stata ricevuta a Brasilia da S.E. l’Ambasciatore d’Italia in Brasile il Dott.  Antonio Bernardini.</a:t>
            </a:r>
          </a:p>
          <a:p>
            <a:r>
              <a:rPr lang="en-US" b="1" dirty="0" smtClean="0">
                <a:solidFill>
                  <a:srgbClr val="002060"/>
                </a:solidFill>
              </a:rPr>
              <a:t>Si è </a:t>
            </a:r>
            <a:r>
              <a:rPr lang="en-US" b="1" dirty="0" err="1" smtClean="0">
                <a:solidFill>
                  <a:srgbClr val="002060"/>
                </a:solidFill>
              </a:rPr>
              <a:t>immaginata</a:t>
            </a:r>
            <a:r>
              <a:rPr lang="en-US" b="1" dirty="0" smtClean="0">
                <a:solidFill>
                  <a:srgbClr val="002060"/>
                </a:solidFill>
              </a:rPr>
              <a:t> </a:t>
            </a:r>
            <a:r>
              <a:rPr lang="en-US" b="1" dirty="0" err="1" smtClean="0">
                <a:solidFill>
                  <a:srgbClr val="002060"/>
                </a:solidFill>
              </a:rPr>
              <a:t>una</a:t>
            </a:r>
            <a:r>
              <a:rPr lang="en-US" b="1" dirty="0" smtClean="0">
                <a:solidFill>
                  <a:srgbClr val="002060"/>
                </a:solidFill>
              </a:rPr>
              <a:t> partnership ad </a:t>
            </a:r>
            <a:r>
              <a:rPr lang="en-US" b="1" dirty="0" err="1" smtClean="0">
                <a:solidFill>
                  <a:srgbClr val="002060"/>
                </a:solidFill>
              </a:rPr>
              <a:t>ampio</a:t>
            </a:r>
            <a:r>
              <a:rPr lang="en-US" b="1" dirty="0" smtClean="0">
                <a:solidFill>
                  <a:srgbClr val="002060"/>
                </a:solidFill>
              </a:rPr>
              <a:t> </a:t>
            </a:r>
            <a:r>
              <a:rPr lang="en-US" b="1" dirty="0" err="1" smtClean="0">
                <a:solidFill>
                  <a:srgbClr val="002060"/>
                </a:solidFill>
              </a:rPr>
              <a:t>spettro</a:t>
            </a:r>
            <a:r>
              <a:rPr lang="en-US" b="1" dirty="0" smtClean="0">
                <a:solidFill>
                  <a:srgbClr val="002060"/>
                </a:solidFill>
              </a:rPr>
              <a:t> per la </a:t>
            </a:r>
            <a:r>
              <a:rPr lang="en-US" b="1" dirty="0" err="1" smtClean="0">
                <a:solidFill>
                  <a:srgbClr val="002060"/>
                </a:solidFill>
              </a:rPr>
              <a:t>promozione</a:t>
            </a:r>
            <a:r>
              <a:rPr lang="en-US" b="1" dirty="0" smtClean="0">
                <a:solidFill>
                  <a:srgbClr val="002060"/>
                </a:solidFill>
              </a:rPr>
              <a:t> </a:t>
            </a:r>
            <a:r>
              <a:rPr lang="en-US" b="1" dirty="0" err="1" smtClean="0">
                <a:solidFill>
                  <a:srgbClr val="002060"/>
                </a:solidFill>
              </a:rPr>
              <a:t>più</a:t>
            </a:r>
            <a:r>
              <a:rPr lang="en-US" b="1" dirty="0" smtClean="0">
                <a:solidFill>
                  <a:srgbClr val="002060"/>
                </a:solidFill>
              </a:rPr>
              <a:t> </a:t>
            </a:r>
            <a:r>
              <a:rPr lang="en-US" b="1" dirty="0" err="1" smtClean="0">
                <a:solidFill>
                  <a:srgbClr val="002060"/>
                </a:solidFill>
              </a:rPr>
              <a:t>efficace</a:t>
            </a:r>
            <a:r>
              <a:rPr lang="en-US" b="1" dirty="0" smtClean="0">
                <a:solidFill>
                  <a:srgbClr val="002060"/>
                </a:solidFill>
              </a:rPr>
              <a:t> del Made in Italy in </a:t>
            </a:r>
            <a:r>
              <a:rPr lang="en-US" b="1" dirty="0" err="1" smtClean="0">
                <a:solidFill>
                  <a:srgbClr val="002060"/>
                </a:solidFill>
              </a:rPr>
              <a:t>Brasile</a:t>
            </a:r>
            <a:r>
              <a:rPr lang="it-IT" b="1" dirty="0" smtClean="0">
                <a:solidFill>
                  <a:srgbClr val="002060"/>
                </a:solidFill>
              </a:rPr>
              <a:t>.</a:t>
            </a:r>
          </a:p>
        </p:txBody>
      </p:sp>
      <p:sp>
        <p:nvSpPr>
          <p:cNvPr id="10" name="CasellaDiTesto 9"/>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pic>
        <p:nvPicPr>
          <p:cNvPr id="21506" name="Picture 2" descr="F:\SCT 2018 2019\DIARIO 2019 2020\SECONDO INVIO\MATERIALI PER SECONDO INVIO\APRILE MAGNASCO BERNARDINI SANTAGAT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916832"/>
            <a:ext cx="4752528"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083100" y="1359326"/>
            <a:ext cx="5297212" cy="430887"/>
          </a:xfrm>
          <a:prstGeom prst="rect">
            <a:avLst/>
          </a:prstGeom>
        </p:spPr>
        <p:txBody>
          <a:bodyPr wrap="square">
            <a:spAutoFit/>
          </a:bodyPr>
          <a:lstStyle/>
          <a:p>
            <a:pPr marL="342900" indent="-342900" algn="ctr"/>
            <a:r>
              <a:rPr lang="it-IT" sz="2200" b="1" dirty="0">
                <a:solidFill>
                  <a:srgbClr val="002060"/>
                </a:solidFill>
              </a:rPr>
              <a:t>Intese con sedi diplomatiche</a:t>
            </a:r>
          </a:p>
        </p:txBody>
      </p:sp>
    </p:spTree>
    <p:extLst>
      <p:ext uri="{BB962C8B-B14F-4D97-AF65-F5344CB8AC3E}">
        <p14:creationId xmlns:p14="http://schemas.microsoft.com/office/powerpoint/2010/main" val="4209731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16632"/>
            <a:ext cx="7772400" cy="1008112"/>
          </a:xfrm>
          <a:solidFill>
            <a:srgbClr val="FFFF00"/>
          </a:solidFill>
          <a:ln w="12700">
            <a:solidFill>
              <a:srgbClr val="002060"/>
            </a:solidFill>
          </a:ln>
        </p:spPr>
        <p:txBody>
          <a:bodyPr>
            <a:normAutofit fontScale="90000"/>
          </a:bodyPr>
          <a:lstStyle/>
          <a:p>
            <a:pPr algn="r"/>
            <a:r>
              <a:rPr lang="it-IT" sz="3200" dirty="0" smtClean="0">
                <a:solidFill>
                  <a:schemeClr val="tx1"/>
                </a:solidFill>
              </a:rPr>
              <a:t>      “Competenze sull’Internazionalizzazione: </a:t>
            </a:r>
            <a:br>
              <a:rPr lang="it-IT" sz="3200" dirty="0" smtClean="0">
                <a:solidFill>
                  <a:schemeClr val="tx1"/>
                </a:solidFill>
              </a:rPr>
            </a:br>
            <a:r>
              <a:rPr lang="it-IT" sz="3200" dirty="0" smtClean="0">
                <a:solidFill>
                  <a:schemeClr val="tx1"/>
                </a:solidFill>
              </a:rPr>
              <a:t>           casi di studio ed esperienze sul campo”</a:t>
            </a:r>
            <a:r>
              <a:rPr lang="it-IT" sz="2800" dirty="0" smtClean="0">
                <a:solidFill>
                  <a:schemeClr val="tx1"/>
                </a:solidFill>
              </a:rPr>
              <a:t> </a:t>
            </a:r>
            <a:endParaRPr lang="it-IT" sz="2800" b="1" dirty="0">
              <a:solidFill>
                <a:schemeClr val="tx1"/>
              </a:solidFill>
              <a:latin typeface="Adobe Caslon Pro Bold" pitchFamily="18" charset="0"/>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5496" y="188640"/>
            <a:ext cx="1080120" cy="763738"/>
          </a:xfrm>
          <a:prstGeom prst="rect">
            <a:avLst/>
          </a:prstGeom>
          <a:noFill/>
          <a:ln w="25400">
            <a:solidFill>
              <a:srgbClr val="FF0000"/>
            </a:solidFill>
          </a:ln>
        </p:spPr>
      </p:pic>
      <p:sp>
        <p:nvSpPr>
          <p:cNvPr id="9" name="Titolo 1"/>
          <p:cNvSpPr txBox="1">
            <a:spLocks/>
          </p:cNvSpPr>
          <p:nvPr/>
        </p:nvSpPr>
        <p:spPr>
          <a:xfrm>
            <a:off x="251520" y="1052736"/>
            <a:ext cx="8136904" cy="648072"/>
          </a:xfrm>
          <a:prstGeom prst="rect">
            <a:avLst/>
          </a:prstGeom>
        </p:spPr>
        <p:txBody>
          <a:bodyPr anchor="b">
            <a:normAutofit fontScale="825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3200" b="1" dirty="0" smtClean="0">
                <a:latin typeface="Calibri" panose="020F0502020204030204" pitchFamily="34" charset="0"/>
              </a:rPr>
              <a:t>INTERNAZIONALIZZAZIONE - PREREQUISITI</a:t>
            </a:r>
            <a:r>
              <a:rPr lang="en-US" sz="2400" b="1" dirty="0" smtClean="0">
                <a:latin typeface="Calibri" panose="020F0502020204030204" pitchFamily="34" charset="0"/>
              </a:rPr>
              <a:t/>
            </a:r>
            <a:br>
              <a:rPr lang="en-US" sz="2400" b="1" dirty="0" smtClean="0">
                <a:latin typeface="Calibri" panose="020F0502020204030204" pitchFamily="34" charset="0"/>
              </a:rPr>
            </a:br>
            <a:endParaRPr lang="it-IT" sz="2200" b="1" i="1" dirty="0" smtClean="0">
              <a:latin typeface="Calibri" panose="020F0502020204030204" pitchFamily="34" charset="0"/>
            </a:endParaRPr>
          </a:p>
        </p:txBody>
      </p:sp>
      <p:sp>
        <p:nvSpPr>
          <p:cNvPr id="10" name="CasellaDiTesto 9"/>
          <p:cNvSpPr txBox="1"/>
          <p:nvPr/>
        </p:nvSpPr>
        <p:spPr>
          <a:xfrm>
            <a:off x="1115615" y="1404371"/>
            <a:ext cx="7669017" cy="3785652"/>
          </a:xfrm>
          <a:prstGeom prst="rect">
            <a:avLst/>
          </a:prstGeom>
          <a:noFill/>
        </p:spPr>
        <p:txBody>
          <a:bodyPr wrap="square" rtlCol="0">
            <a:spAutoFit/>
          </a:bodyPr>
          <a:lstStyle/>
          <a:p>
            <a:pPr marL="342900" indent="-342900" algn="just">
              <a:buFont typeface="Arial" panose="020B0604020202020204" pitchFamily="34" charset="0"/>
              <a:buChar char="•"/>
            </a:pPr>
            <a:r>
              <a:rPr lang="en-US" sz="2400" b="1" dirty="0" smtClean="0">
                <a:latin typeface="Calibri" panose="020F0502020204030204" pitchFamily="34" charset="0"/>
              </a:rPr>
              <a:t>Una </a:t>
            </a:r>
            <a:r>
              <a:rPr lang="en-US" sz="2400" b="1" dirty="0" err="1" smtClean="0">
                <a:latin typeface="Calibri" panose="020F0502020204030204" pitchFamily="34" charset="0"/>
              </a:rPr>
              <a:t>Istituzione</a:t>
            </a:r>
            <a:r>
              <a:rPr lang="en-US" sz="2400" b="1" dirty="0" smtClean="0">
                <a:latin typeface="Calibri" panose="020F0502020204030204" pitchFamily="34" charset="0"/>
              </a:rPr>
              <a:t> </a:t>
            </a:r>
            <a:r>
              <a:rPr lang="en-US" sz="2400" b="1" dirty="0" err="1" smtClean="0">
                <a:latin typeface="Calibri" panose="020F0502020204030204" pitchFamily="34" charset="0"/>
              </a:rPr>
              <a:t>Scolastica</a:t>
            </a:r>
            <a:r>
              <a:rPr lang="en-US" sz="2400" b="1" dirty="0" smtClean="0">
                <a:latin typeface="Calibri" panose="020F0502020204030204" pitchFamily="34" charset="0"/>
              </a:rPr>
              <a:t> </a:t>
            </a:r>
            <a:r>
              <a:rPr lang="en-US" sz="2400" b="1" dirty="0" err="1" smtClean="0">
                <a:latin typeface="Calibri" panose="020F0502020204030204" pitchFamily="34" charset="0"/>
              </a:rPr>
              <a:t>che</a:t>
            </a:r>
            <a:r>
              <a:rPr lang="en-US" sz="2400" b="1" dirty="0" smtClean="0">
                <a:latin typeface="Calibri" panose="020F0502020204030204" pitchFamily="34" charset="0"/>
              </a:rPr>
              <a:t> </a:t>
            </a:r>
            <a:r>
              <a:rPr lang="en-US" sz="2400" b="1" i="1" dirty="0" err="1" smtClean="0">
                <a:solidFill>
                  <a:srgbClr val="FF0000"/>
                </a:solidFill>
                <a:latin typeface="Calibri" panose="020F0502020204030204" pitchFamily="34" charset="0"/>
              </a:rPr>
              <a:t>funzioni</a:t>
            </a:r>
            <a:endParaRPr lang="en-US" sz="2400" b="1" i="1" dirty="0" smtClean="0">
              <a:solidFill>
                <a:srgbClr val="FF0000"/>
              </a:solidFill>
              <a:latin typeface="Calibri" panose="020F0502020204030204" pitchFamily="34" charset="0"/>
            </a:endParaRPr>
          </a:p>
          <a:p>
            <a:pPr marL="342900" indent="-342900" algn="just">
              <a:buFont typeface="Arial" panose="020B0604020202020204" pitchFamily="34" charset="0"/>
              <a:buChar char="•"/>
            </a:pPr>
            <a:r>
              <a:rPr lang="en-US" sz="2400" b="1" dirty="0" smtClean="0">
                <a:latin typeface="Calibri" panose="020F0502020204030204" pitchFamily="34" charset="0"/>
              </a:rPr>
              <a:t>Un/a </a:t>
            </a:r>
            <a:r>
              <a:rPr lang="en-US" sz="2400" b="1" dirty="0" err="1" smtClean="0">
                <a:latin typeface="Calibri" panose="020F0502020204030204" pitchFamily="34" charset="0"/>
              </a:rPr>
              <a:t>Dirigente</a:t>
            </a:r>
            <a:r>
              <a:rPr lang="en-US" sz="2400" b="1" dirty="0" smtClean="0">
                <a:latin typeface="Calibri" panose="020F0502020204030204" pitchFamily="34" charset="0"/>
              </a:rPr>
              <a:t> </a:t>
            </a:r>
            <a:r>
              <a:rPr lang="en-US" sz="2400" b="1" dirty="0" err="1" smtClean="0">
                <a:latin typeface="Calibri" panose="020F0502020204030204" pitchFamily="34" charset="0"/>
              </a:rPr>
              <a:t>Scolastico</a:t>
            </a:r>
            <a:r>
              <a:rPr lang="en-US" sz="2400" b="1" dirty="0" smtClean="0">
                <a:latin typeface="Calibri" panose="020F0502020204030204" pitchFamily="34" charset="0"/>
              </a:rPr>
              <a:t>/a </a:t>
            </a:r>
            <a:r>
              <a:rPr lang="en-US" sz="2400" b="1" i="1" dirty="0" err="1" smtClean="0">
                <a:solidFill>
                  <a:srgbClr val="FF0000"/>
                </a:solidFill>
                <a:latin typeface="Calibri" panose="020F0502020204030204" pitchFamily="34" charset="0"/>
              </a:rPr>
              <a:t>credente</a:t>
            </a:r>
            <a:r>
              <a:rPr lang="en-US" sz="2400" b="1" i="1" dirty="0" smtClean="0">
                <a:solidFill>
                  <a:srgbClr val="FF0000"/>
                </a:solidFill>
                <a:latin typeface="Calibri" panose="020F0502020204030204" pitchFamily="34" charset="0"/>
              </a:rPr>
              <a:t> </a:t>
            </a:r>
            <a:r>
              <a:rPr lang="en-US" sz="2400" b="1" i="1" dirty="0">
                <a:solidFill>
                  <a:srgbClr val="FF0000"/>
                </a:solidFill>
                <a:latin typeface="Calibri" panose="020F0502020204030204" pitchFamily="34" charset="0"/>
              </a:rPr>
              <a:t>e </a:t>
            </a:r>
            <a:r>
              <a:rPr lang="en-US" sz="2400" b="1" i="1" dirty="0" err="1" smtClean="0">
                <a:solidFill>
                  <a:srgbClr val="FF0000"/>
                </a:solidFill>
                <a:latin typeface="Calibri" panose="020F0502020204030204" pitchFamily="34" charset="0"/>
              </a:rPr>
              <a:t>stakanovista</a:t>
            </a:r>
            <a:endParaRPr lang="en-US" sz="2400" b="1" i="1" dirty="0">
              <a:solidFill>
                <a:srgbClr val="FF0000"/>
              </a:solidFill>
              <a:latin typeface="Calibri" panose="020F0502020204030204" pitchFamily="34" charset="0"/>
            </a:endParaRPr>
          </a:p>
          <a:p>
            <a:pPr marL="342900" indent="-342900" algn="just">
              <a:buFont typeface="Arial" panose="020B0604020202020204" pitchFamily="34" charset="0"/>
              <a:buChar char="•"/>
            </a:pPr>
            <a:r>
              <a:rPr lang="en-US" sz="2400" b="1" dirty="0">
                <a:latin typeface="Calibri" panose="020F0502020204030204" pitchFamily="34" charset="0"/>
              </a:rPr>
              <a:t>Un </a:t>
            </a:r>
            <a:r>
              <a:rPr lang="en-US" sz="2400" b="1" dirty="0" err="1">
                <a:latin typeface="Calibri" panose="020F0502020204030204" pitchFamily="34" charset="0"/>
              </a:rPr>
              <a:t>gruppo</a:t>
            </a:r>
            <a:r>
              <a:rPr lang="en-US" sz="2400" b="1" dirty="0">
                <a:latin typeface="Calibri" panose="020F0502020204030204" pitchFamily="34" charset="0"/>
              </a:rPr>
              <a:t> di </a:t>
            </a:r>
            <a:r>
              <a:rPr lang="en-US" sz="2400" b="1" dirty="0" err="1">
                <a:latin typeface="Calibri" panose="020F0502020204030204" pitchFamily="34" charset="0"/>
              </a:rPr>
              <a:t>collaboratori</a:t>
            </a:r>
            <a:r>
              <a:rPr lang="en-US" sz="2400" b="1" dirty="0">
                <a:latin typeface="Calibri" panose="020F0502020204030204" pitchFamily="34" charset="0"/>
              </a:rPr>
              <a:t> </a:t>
            </a:r>
            <a:r>
              <a:rPr lang="en-US" sz="2400" b="1" i="1" dirty="0" err="1">
                <a:solidFill>
                  <a:srgbClr val="FF0000"/>
                </a:solidFill>
                <a:latin typeface="Calibri" panose="020F0502020204030204" pitchFamily="34" charset="0"/>
              </a:rPr>
              <a:t>stakanovista</a:t>
            </a:r>
            <a:r>
              <a:rPr lang="en-US" sz="2400" b="1" dirty="0">
                <a:solidFill>
                  <a:srgbClr val="FF0000"/>
                </a:solidFill>
                <a:latin typeface="Calibri" panose="020F0502020204030204" pitchFamily="34" charset="0"/>
              </a:rPr>
              <a:t> </a:t>
            </a:r>
            <a:r>
              <a:rPr lang="en-US" sz="2400" b="1" i="1" dirty="0">
                <a:solidFill>
                  <a:srgbClr val="FF0000"/>
                </a:solidFill>
                <a:latin typeface="Calibri" panose="020F0502020204030204" pitchFamily="34" charset="0"/>
              </a:rPr>
              <a:t>e </a:t>
            </a:r>
            <a:r>
              <a:rPr lang="en-US" sz="2400" b="1" i="1" dirty="0" err="1">
                <a:solidFill>
                  <a:srgbClr val="FF0000"/>
                </a:solidFill>
                <a:latin typeface="Calibri" panose="020F0502020204030204" pitchFamily="34" charset="0"/>
              </a:rPr>
              <a:t>credente</a:t>
            </a:r>
            <a:r>
              <a:rPr lang="en-US" sz="2400" b="1" dirty="0">
                <a:solidFill>
                  <a:srgbClr val="FF0000"/>
                </a:solidFill>
                <a:latin typeface="Calibri" panose="020F0502020204030204" pitchFamily="34" charset="0"/>
              </a:rPr>
              <a:t> </a:t>
            </a:r>
          </a:p>
          <a:p>
            <a:pPr marL="342900" indent="-342900" algn="just">
              <a:buFont typeface="Arial" panose="020B0604020202020204" pitchFamily="34" charset="0"/>
              <a:buChar char="•"/>
            </a:pPr>
            <a:r>
              <a:rPr lang="en-US" sz="2400" b="1" dirty="0" smtClean="0">
                <a:latin typeface="Calibri" panose="020F0502020204030204" pitchFamily="34" charset="0"/>
              </a:rPr>
              <a:t>Un/a D.S.G.A. </a:t>
            </a:r>
            <a:r>
              <a:rPr lang="en-US" sz="2400" b="1" i="1" dirty="0" err="1" smtClean="0">
                <a:solidFill>
                  <a:srgbClr val="FF0000"/>
                </a:solidFill>
                <a:latin typeface="Calibri" panose="020F0502020204030204" pitchFamily="34" charset="0"/>
              </a:rPr>
              <a:t>competente</a:t>
            </a:r>
            <a:r>
              <a:rPr lang="en-US" sz="2400" b="1" i="1" dirty="0" smtClean="0">
                <a:solidFill>
                  <a:srgbClr val="FF0000"/>
                </a:solidFill>
                <a:latin typeface="Calibri" panose="020F0502020204030204" pitchFamily="34" charset="0"/>
              </a:rPr>
              <a:t>, </a:t>
            </a:r>
            <a:r>
              <a:rPr lang="en-US" sz="2400" b="1" i="1" dirty="0" err="1" smtClean="0">
                <a:solidFill>
                  <a:srgbClr val="FF0000"/>
                </a:solidFill>
                <a:latin typeface="Calibri" panose="020F0502020204030204" pitchFamily="34" charset="0"/>
              </a:rPr>
              <a:t>stakanovista</a:t>
            </a:r>
            <a:r>
              <a:rPr lang="en-US" sz="2400" b="1" i="1" dirty="0" smtClean="0">
                <a:solidFill>
                  <a:srgbClr val="FF0000"/>
                </a:solidFill>
                <a:latin typeface="Calibri" panose="020F0502020204030204" pitchFamily="34" charset="0"/>
              </a:rPr>
              <a:t> e in </a:t>
            </a:r>
            <a:r>
              <a:rPr lang="en-US" sz="2400" b="1" i="1" dirty="0" err="1" smtClean="0">
                <a:solidFill>
                  <a:srgbClr val="FF0000"/>
                </a:solidFill>
                <a:latin typeface="Calibri" panose="020F0502020204030204" pitchFamily="34" charset="0"/>
              </a:rPr>
              <a:t>sintonia</a:t>
            </a:r>
            <a:endParaRPr lang="en-US" sz="2400" b="1" i="1" dirty="0">
              <a:solidFill>
                <a:srgbClr val="FF0000"/>
              </a:solidFill>
              <a:latin typeface="Calibri" panose="020F0502020204030204" pitchFamily="34" charset="0"/>
            </a:endParaRPr>
          </a:p>
          <a:p>
            <a:pPr marL="342900" indent="-342900" algn="just">
              <a:buFont typeface="Arial" panose="020B0604020202020204" pitchFamily="34" charset="0"/>
              <a:buChar char="•"/>
            </a:pPr>
            <a:r>
              <a:rPr lang="en-US" sz="2400" b="1" dirty="0" err="1" smtClean="0">
                <a:latin typeface="Calibri" panose="020F0502020204030204" pitchFamily="34" charset="0"/>
              </a:rPr>
              <a:t>Una</a:t>
            </a:r>
            <a:r>
              <a:rPr lang="en-US" sz="2400" b="1" dirty="0" smtClean="0">
                <a:latin typeface="Calibri" panose="020F0502020204030204" pitchFamily="34" charset="0"/>
              </a:rPr>
              <a:t> </a:t>
            </a:r>
            <a:r>
              <a:rPr lang="en-US" sz="2400" b="1" dirty="0" err="1" smtClean="0">
                <a:latin typeface="Calibri" panose="020F0502020204030204" pitchFamily="34" charset="0"/>
              </a:rPr>
              <a:t>propensione</a:t>
            </a:r>
            <a:r>
              <a:rPr lang="en-US" sz="2400" b="1" dirty="0" smtClean="0">
                <a:latin typeface="Calibri" panose="020F0502020204030204" pitchFamily="34" charset="0"/>
              </a:rPr>
              <a:t> </a:t>
            </a:r>
            <a:r>
              <a:rPr lang="en-US" sz="2400" b="1" dirty="0" err="1" smtClean="0">
                <a:latin typeface="Calibri" panose="020F0502020204030204" pitchFamily="34" charset="0"/>
              </a:rPr>
              <a:t>generalizzata</a:t>
            </a:r>
            <a:r>
              <a:rPr lang="en-US" sz="2400" b="1" dirty="0" smtClean="0">
                <a:latin typeface="Calibri" panose="020F0502020204030204" pitchFamily="34" charset="0"/>
              </a:rPr>
              <a:t> </a:t>
            </a:r>
            <a:r>
              <a:rPr lang="en-US" sz="2400" b="1" dirty="0" err="1" smtClean="0">
                <a:latin typeface="Calibri" panose="020F0502020204030204" pitchFamily="34" charset="0"/>
              </a:rPr>
              <a:t>allo</a:t>
            </a:r>
            <a:r>
              <a:rPr lang="en-US" sz="2400" b="1" dirty="0" smtClean="0">
                <a:latin typeface="Calibri" panose="020F0502020204030204" pitchFamily="34" charset="0"/>
              </a:rPr>
              <a:t> studio </a:t>
            </a:r>
            <a:r>
              <a:rPr lang="en-US" sz="2400" b="1" dirty="0" err="1" smtClean="0">
                <a:latin typeface="Calibri" panose="020F0502020204030204" pitchFamily="34" charset="0"/>
              </a:rPr>
              <a:t>ed</a:t>
            </a:r>
            <a:r>
              <a:rPr lang="en-US" sz="2400" b="1" dirty="0" smtClean="0">
                <a:latin typeface="Calibri" panose="020F0502020204030204" pitchFamily="34" charset="0"/>
              </a:rPr>
              <a:t> </a:t>
            </a:r>
            <a:r>
              <a:rPr lang="en-US" sz="2400" b="1" dirty="0" err="1" smtClean="0">
                <a:latin typeface="Calibri" panose="020F0502020204030204" pitchFamily="34" charset="0"/>
              </a:rPr>
              <a:t>alla</a:t>
            </a:r>
            <a:r>
              <a:rPr lang="en-US" sz="2400" b="1" dirty="0" smtClean="0">
                <a:latin typeface="Calibri" panose="020F0502020204030204" pitchFamily="34" charset="0"/>
              </a:rPr>
              <a:t> </a:t>
            </a:r>
            <a:r>
              <a:rPr lang="en-US" sz="2400" b="1" dirty="0" err="1" smtClean="0">
                <a:latin typeface="Calibri" panose="020F0502020204030204" pitchFamily="34" charset="0"/>
              </a:rPr>
              <a:t>applicazione</a:t>
            </a:r>
            <a:r>
              <a:rPr lang="en-US" sz="2400" b="1" dirty="0" smtClean="0">
                <a:latin typeface="Calibri" panose="020F0502020204030204" pitchFamily="34" charset="0"/>
              </a:rPr>
              <a:t> </a:t>
            </a:r>
            <a:r>
              <a:rPr lang="en-US" sz="2400" b="1" dirty="0" err="1" smtClean="0">
                <a:latin typeface="Calibri" panose="020F0502020204030204" pitchFamily="34" charset="0"/>
              </a:rPr>
              <a:t>della</a:t>
            </a:r>
            <a:r>
              <a:rPr lang="en-US" sz="2400" b="1" dirty="0" smtClean="0">
                <a:latin typeface="Calibri" panose="020F0502020204030204" pitchFamily="34" charset="0"/>
              </a:rPr>
              <a:t> lingua </a:t>
            </a:r>
            <a:r>
              <a:rPr lang="en-US" sz="2400" b="1" dirty="0" err="1" smtClean="0">
                <a:latin typeface="Calibri" panose="020F0502020204030204" pitchFamily="34" charset="0"/>
              </a:rPr>
              <a:t>veicolare</a:t>
            </a:r>
            <a:r>
              <a:rPr lang="en-US" sz="2400" b="1" dirty="0" smtClean="0">
                <a:latin typeface="Calibri" panose="020F0502020204030204" pitchFamily="34" charset="0"/>
              </a:rPr>
              <a:t> </a:t>
            </a:r>
            <a:r>
              <a:rPr lang="en-US" sz="2400" b="1" dirty="0" err="1" smtClean="0">
                <a:latin typeface="Calibri" panose="020F0502020204030204" pitchFamily="34" charset="0"/>
              </a:rPr>
              <a:t>internazionale</a:t>
            </a:r>
            <a:r>
              <a:rPr lang="en-US" sz="2400" b="1" dirty="0" smtClean="0">
                <a:latin typeface="Calibri" panose="020F0502020204030204" pitchFamily="34" charset="0"/>
              </a:rPr>
              <a:t>, </a:t>
            </a:r>
            <a:r>
              <a:rPr lang="en-US" sz="2400" b="1" dirty="0" err="1" smtClean="0">
                <a:latin typeface="Calibri" panose="020F0502020204030204" pitchFamily="34" charset="0"/>
              </a:rPr>
              <a:t>che</a:t>
            </a:r>
            <a:r>
              <a:rPr lang="en-US" sz="2400" b="1" dirty="0" smtClean="0">
                <a:latin typeface="Calibri" panose="020F0502020204030204" pitchFamily="34" charset="0"/>
              </a:rPr>
              <a:t> al </a:t>
            </a:r>
            <a:r>
              <a:rPr lang="en-US" sz="2400" b="1" dirty="0" err="1" smtClean="0">
                <a:latin typeface="Calibri" panose="020F0502020204030204" pitchFamily="34" charset="0"/>
              </a:rPr>
              <a:t>momento</a:t>
            </a:r>
            <a:r>
              <a:rPr lang="en-US" sz="2400" b="1" dirty="0" smtClean="0">
                <a:latin typeface="Calibri" panose="020F0502020204030204" pitchFamily="34" charset="0"/>
              </a:rPr>
              <a:t> è </a:t>
            </a:r>
            <a:r>
              <a:rPr lang="en-US" sz="2400" b="1" dirty="0" err="1" smtClean="0">
                <a:latin typeface="Calibri" panose="020F0502020204030204" pitchFamily="34" charset="0"/>
              </a:rPr>
              <a:t>l’</a:t>
            </a:r>
            <a:r>
              <a:rPr lang="en-US" sz="2400" b="1" i="1" dirty="0" err="1" smtClean="0">
                <a:solidFill>
                  <a:srgbClr val="FF0000"/>
                </a:solidFill>
                <a:latin typeface="Calibri" panose="020F0502020204030204" pitchFamily="34" charset="0"/>
              </a:rPr>
              <a:t>Inglese</a:t>
            </a:r>
            <a:endParaRPr lang="en-US" sz="2400" b="1" dirty="0" smtClean="0">
              <a:latin typeface="Calibri" panose="020F0502020204030204" pitchFamily="34" charset="0"/>
            </a:endParaRPr>
          </a:p>
          <a:p>
            <a:pPr marL="342900" indent="-342900" algn="just">
              <a:buFont typeface="Arial" panose="020B0604020202020204" pitchFamily="34" charset="0"/>
              <a:buChar char="•"/>
            </a:pPr>
            <a:r>
              <a:rPr lang="en-US" sz="2400" b="1" dirty="0" err="1" smtClean="0">
                <a:latin typeface="Calibri" panose="020F0502020204030204" pitchFamily="34" charset="0"/>
              </a:rPr>
              <a:t>Una</a:t>
            </a:r>
            <a:r>
              <a:rPr lang="en-US" sz="2400" b="1" dirty="0" smtClean="0">
                <a:latin typeface="Calibri" panose="020F0502020204030204" pitchFamily="34" charset="0"/>
              </a:rPr>
              <a:t> </a:t>
            </a:r>
            <a:r>
              <a:rPr lang="en-US" sz="2400" b="1" dirty="0" err="1" smtClean="0">
                <a:latin typeface="Calibri" panose="020F0502020204030204" pitchFamily="34" charset="0"/>
              </a:rPr>
              <a:t>solida</a:t>
            </a:r>
            <a:r>
              <a:rPr lang="en-US" sz="2400" b="1" dirty="0" smtClean="0">
                <a:latin typeface="Calibri" panose="020F0502020204030204" pitchFamily="34" charset="0"/>
              </a:rPr>
              <a:t> </a:t>
            </a:r>
            <a:r>
              <a:rPr lang="en-US" sz="2400" b="1" dirty="0" err="1" smtClean="0">
                <a:latin typeface="Calibri" panose="020F0502020204030204" pitchFamily="34" charset="0"/>
              </a:rPr>
              <a:t>esperienza</a:t>
            </a:r>
            <a:r>
              <a:rPr lang="en-US" sz="2400" b="1" dirty="0" smtClean="0">
                <a:latin typeface="Calibri" panose="020F0502020204030204" pitchFamily="34" charset="0"/>
              </a:rPr>
              <a:t> </a:t>
            </a:r>
            <a:r>
              <a:rPr lang="en-US" sz="2400" b="1" dirty="0" err="1" smtClean="0">
                <a:latin typeface="Calibri" panose="020F0502020204030204" pitchFamily="34" charset="0"/>
              </a:rPr>
              <a:t>pregressa</a:t>
            </a:r>
            <a:r>
              <a:rPr lang="en-US" sz="2400" b="1" dirty="0" smtClean="0">
                <a:latin typeface="Calibri" panose="020F0502020204030204" pitchFamily="34" charset="0"/>
              </a:rPr>
              <a:t> e </a:t>
            </a:r>
            <a:r>
              <a:rPr lang="en-US" sz="2400" b="1" dirty="0" err="1" smtClean="0">
                <a:latin typeface="Calibri" panose="020F0502020204030204" pitchFamily="34" charset="0"/>
              </a:rPr>
              <a:t>una</a:t>
            </a:r>
            <a:r>
              <a:rPr lang="en-US" sz="2400" b="1" dirty="0" smtClean="0">
                <a:latin typeface="Calibri" panose="020F0502020204030204" pitchFamily="34" charset="0"/>
              </a:rPr>
              <a:t> rete di </a:t>
            </a:r>
            <a:r>
              <a:rPr lang="en-US" sz="2400" b="1" i="1" dirty="0" err="1" smtClean="0">
                <a:solidFill>
                  <a:srgbClr val="FF0000"/>
                </a:solidFill>
                <a:latin typeface="Calibri" panose="020F0502020204030204" pitchFamily="34" charset="0"/>
              </a:rPr>
              <a:t>relazioni</a:t>
            </a:r>
            <a:r>
              <a:rPr lang="en-US" sz="2400" b="1" i="1" dirty="0" smtClean="0">
                <a:solidFill>
                  <a:srgbClr val="FF0000"/>
                </a:solidFill>
                <a:latin typeface="Calibri" panose="020F0502020204030204" pitchFamily="34" charset="0"/>
              </a:rPr>
              <a:t> </a:t>
            </a:r>
            <a:r>
              <a:rPr lang="en-US" sz="2400" b="1" i="1" dirty="0" err="1" smtClean="0">
                <a:solidFill>
                  <a:srgbClr val="FF0000"/>
                </a:solidFill>
                <a:latin typeface="Calibri" panose="020F0502020204030204" pitchFamily="34" charset="0"/>
              </a:rPr>
              <a:t>internazionali</a:t>
            </a:r>
            <a:r>
              <a:rPr lang="en-US" sz="2400" b="1" i="1" dirty="0" smtClean="0">
                <a:solidFill>
                  <a:srgbClr val="FF0000"/>
                </a:solidFill>
                <a:latin typeface="Calibri" panose="020F0502020204030204" pitchFamily="34" charset="0"/>
              </a:rPr>
              <a:t> </a:t>
            </a:r>
            <a:r>
              <a:rPr lang="en-US" sz="2400" b="1" i="1" dirty="0" err="1" smtClean="0">
                <a:solidFill>
                  <a:srgbClr val="FF0000"/>
                </a:solidFill>
                <a:latin typeface="Calibri" panose="020F0502020204030204" pitchFamily="34" charset="0"/>
              </a:rPr>
              <a:t>stabili</a:t>
            </a:r>
            <a:r>
              <a:rPr lang="en-US" sz="2400" b="1" i="1" dirty="0" smtClean="0">
                <a:solidFill>
                  <a:srgbClr val="FF0000"/>
                </a:solidFill>
                <a:latin typeface="Calibri" panose="020F0502020204030204" pitchFamily="34" charset="0"/>
              </a:rPr>
              <a:t> e </a:t>
            </a:r>
            <a:r>
              <a:rPr lang="en-US" sz="2400" b="1" i="1" dirty="0" err="1" smtClean="0">
                <a:solidFill>
                  <a:srgbClr val="FF0000"/>
                </a:solidFill>
                <a:latin typeface="Calibri" panose="020F0502020204030204" pitchFamily="34" charset="0"/>
              </a:rPr>
              <a:t>affidabili</a:t>
            </a:r>
            <a:endParaRPr lang="en-US" sz="2400" b="1" i="1" dirty="0" smtClean="0">
              <a:solidFill>
                <a:srgbClr val="FF0000"/>
              </a:solidFill>
              <a:latin typeface="Calibri" panose="020F0502020204030204" pitchFamily="34" charset="0"/>
            </a:endParaRPr>
          </a:p>
          <a:p>
            <a:pPr marL="342900" indent="-342900" algn="just">
              <a:buFont typeface="Arial" panose="020B0604020202020204" pitchFamily="34" charset="0"/>
              <a:buChar char="•"/>
            </a:pPr>
            <a:r>
              <a:rPr lang="en-US" sz="2400" b="1" dirty="0" err="1" smtClean="0">
                <a:latin typeface="Calibri" panose="020F0502020204030204" pitchFamily="34" charset="0"/>
              </a:rPr>
              <a:t>Una</a:t>
            </a:r>
            <a:r>
              <a:rPr lang="en-US" sz="2400" b="1" dirty="0" smtClean="0">
                <a:latin typeface="Calibri" panose="020F0502020204030204" pitchFamily="34" charset="0"/>
              </a:rPr>
              <a:t> </a:t>
            </a:r>
            <a:r>
              <a:rPr lang="en-US" sz="2400" b="1" dirty="0" err="1" smtClean="0">
                <a:latin typeface="Calibri" panose="020F0502020204030204" pitchFamily="34" charset="0"/>
              </a:rPr>
              <a:t>seria</a:t>
            </a:r>
            <a:r>
              <a:rPr lang="en-US" sz="2400" b="1" dirty="0" smtClean="0">
                <a:latin typeface="Calibri" panose="020F0502020204030204" pitchFamily="34" charset="0"/>
              </a:rPr>
              <a:t> </a:t>
            </a:r>
            <a:r>
              <a:rPr lang="en-US" sz="2400" b="1" i="1" dirty="0" err="1" smtClean="0">
                <a:solidFill>
                  <a:srgbClr val="FF0000"/>
                </a:solidFill>
                <a:latin typeface="Calibri" panose="020F0502020204030204" pitchFamily="34" charset="0"/>
              </a:rPr>
              <a:t>assunzione</a:t>
            </a:r>
            <a:r>
              <a:rPr lang="en-US" sz="2400" b="1" i="1" dirty="0" smtClean="0">
                <a:solidFill>
                  <a:srgbClr val="FF0000"/>
                </a:solidFill>
                <a:latin typeface="Calibri" panose="020F0502020204030204" pitchFamily="34" charset="0"/>
              </a:rPr>
              <a:t> di </a:t>
            </a:r>
            <a:r>
              <a:rPr lang="en-US" sz="2400" b="1" i="1" dirty="0" err="1" smtClean="0">
                <a:solidFill>
                  <a:srgbClr val="FF0000"/>
                </a:solidFill>
                <a:latin typeface="Calibri" panose="020F0502020204030204" pitchFamily="34" charset="0"/>
              </a:rPr>
              <a:t>responsabilità</a:t>
            </a:r>
            <a:endParaRPr lang="en-US" sz="2400" b="1" baseline="30000" dirty="0" smtClean="0">
              <a:latin typeface="Calibri" panose="020F0502020204030204" pitchFamily="34" charset="0"/>
            </a:endParaRPr>
          </a:p>
        </p:txBody>
      </p:sp>
      <p:sp>
        <p:nvSpPr>
          <p:cNvPr id="11" name="CasellaDiTesto 10"/>
          <p:cNvSpPr txBox="1"/>
          <p:nvPr/>
        </p:nvSpPr>
        <p:spPr>
          <a:xfrm>
            <a:off x="4895528" y="5190023"/>
            <a:ext cx="4248472" cy="882293"/>
          </a:xfrm>
          <a:prstGeom prst="rect">
            <a:avLst/>
          </a:prstGeom>
          <a:noFill/>
        </p:spPr>
        <p:txBody>
          <a:bodyPr wrap="square" rtlCol="0">
            <a:spAutoFit/>
          </a:bodyPr>
          <a:lstStyle/>
          <a:p>
            <a:pPr algn="just"/>
            <a:r>
              <a:rPr lang="en-US" sz="2000" b="1" dirty="0" smtClean="0"/>
              <a:t>CONTRO</a:t>
            </a:r>
          </a:p>
          <a:p>
            <a:pPr marL="342900" indent="-342900" algn="just">
              <a:buFont typeface="Arial" panose="020B0604020202020204" pitchFamily="34" charset="0"/>
              <a:buChar char="•"/>
            </a:pPr>
            <a:r>
              <a:rPr lang="en-US" dirty="0" smtClean="0"/>
              <a:t>Tanta </a:t>
            </a:r>
            <a:r>
              <a:rPr lang="en-US" dirty="0" err="1" smtClean="0"/>
              <a:t>fatica</a:t>
            </a:r>
            <a:r>
              <a:rPr lang="en-US" dirty="0" smtClean="0"/>
              <a:t> e </a:t>
            </a:r>
            <a:r>
              <a:rPr lang="en-US" dirty="0" err="1" smtClean="0"/>
              <a:t>qualche</a:t>
            </a:r>
            <a:r>
              <a:rPr lang="en-US" dirty="0" smtClean="0"/>
              <a:t> </a:t>
            </a:r>
            <a:r>
              <a:rPr lang="en-US" dirty="0" err="1" smtClean="0"/>
              <a:t>rischio</a:t>
            </a:r>
            <a:endParaRPr lang="en-US" dirty="0"/>
          </a:p>
          <a:p>
            <a:pPr marL="342900" indent="-342900" algn="just">
              <a:buFont typeface="Arial" panose="020B0604020202020204" pitchFamily="34" charset="0"/>
              <a:buChar char="•"/>
            </a:pPr>
            <a:endParaRPr lang="en-US" sz="2000" b="1" baseline="30000" dirty="0" smtClean="0"/>
          </a:p>
        </p:txBody>
      </p:sp>
      <p:sp>
        <p:nvSpPr>
          <p:cNvPr id="12" name="CasellaDiTesto 11"/>
          <p:cNvSpPr txBox="1"/>
          <p:nvPr/>
        </p:nvSpPr>
        <p:spPr>
          <a:xfrm>
            <a:off x="324190" y="5072896"/>
            <a:ext cx="4571338" cy="1508105"/>
          </a:xfrm>
          <a:prstGeom prst="rect">
            <a:avLst/>
          </a:prstGeom>
          <a:noFill/>
        </p:spPr>
        <p:txBody>
          <a:bodyPr wrap="square" rtlCol="0">
            <a:spAutoFit/>
          </a:bodyPr>
          <a:lstStyle/>
          <a:p>
            <a:pPr algn="just"/>
            <a:r>
              <a:rPr lang="en-US" sz="2000" b="1" dirty="0" smtClean="0"/>
              <a:t>PRO </a:t>
            </a:r>
          </a:p>
          <a:p>
            <a:pPr marL="342900" indent="-342900" algn="just">
              <a:buFont typeface="Arial" panose="020B0604020202020204" pitchFamily="34" charset="0"/>
              <a:buChar char="•"/>
            </a:pPr>
            <a:r>
              <a:rPr lang="en-US" dirty="0" err="1" smtClean="0"/>
              <a:t>Tante</a:t>
            </a:r>
            <a:r>
              <a:rPr lang="en-US" dirty="0" smtClean="0"/>
              <a:t> </a:t>
            </a:r>
            <a:r>
              <a:rPr lang="en-US" dirty="0" err="1" smtClean="0"/>
              <a:t>occasioni</a:t>
            </a:r>
            <a:r>
              <a:rPr lang="en-US" dirty="0" smtClean="0"/>
              <a:t> in </a:t>
            </a:r>
            <a:r>
              <a:rPr lang="en-US" dirty="0" err="1" smtClean="0"/>
              <a:t>più</a:t>
            </a:r>
            <a:r>
              <a:rPr lang="en-US" dirty="0" smtClean="0"/>
              <a:t> per </a:t>
            </a:r>
            <a:r>
              <a:rPr lang="en-US" dirty="0" err="1" smtClean="0"/>
              <a:t>l’Istituzione</a:t>
            </a:r>
            <a:r>
              <a:rPr lang="en-US" dirty="0" smtClean="0"/>
              <a:t>, la </a:t>
            </a:r>
            <a:r>
              <a:rPr lang="en-US" dirty="0" err="1" smtClean="0"/>
              <a:t>sua</a:t>
            </a:r>
            <a:r>
              <a:rPr lang="en-US" dirty="0" smtClean="0"/>
              <a:t> </a:t>
            </a:r>
            <a:r>
              <a:rPr lang="en-US" dirty="0" err="1" smtClean="0"/>
              <a:t>utenza</a:t>
            </a:r>
            <a:r>
              <a:rPr lang="en-US" dirty="0" smtClean="0"/>
              <a:t> e i </a:t>
            </a:r>
            <a:r>
              <a:rPr lang="en-US" dirty="0" err="1" smtClean="0"/>
              <a:t>suoi</a:t>
            </a:r>
            <a:r>
              <a:rPr lang="en-US" dirty="0" smtClean="0"/>
              <a:t> </a:t>
            </a:r>
            <a:r>
              <a:rPr lang="en-US" dirty="0" err="1" smtClean="0"/>
              <a:t>addetti</a:t>
            </a:r>
            <a:endParaRPr lang="en-US" dirty="0" smtClean="0"/>
          </a:p>
          <a:p>
            <a:pPr marL="342900" indent="-342900" algn="just">
              <a:buFont typeface="Arial" panose="020B0604020202020204" pitchFamily="34" charset="0"/>
              <a:buChar char="•"/>
            </a:pPr>
            <a:r>
              <a:rPr lang="en-US" dirty="0" err="1" smtClean="0"/>
              <a:t>Una</a:t>
            </a:r>
            <a:r>
              <a:rPr lang="en-US" dirty="0" smtClean="0"/>
              <a:t> </a:t>
            </a:r>
            <a:r>
              <a:rPr lang="en-US" dirty="0" err="1" smtClean="0"/>
              <a:t>serie</a:t>
            </a:r>
            <a:r>
              <a:rPr lang="en-US" dirty="0" smtClean="0"/>
              <a:t> di </a:t>
            </a:r>
            <a:r>
              <a:rPr lang="en-US" dirty="0" err="1" smtClean="0"/>
              <a:t>benefici</a:t>
            </a:r>
            <a:r>
              <a:rPr lang="en-US" dirty="0" smtClean="0"/>
              <a:t> per </a:t>
            </a:r>
            <a:r>
              <a:rPr lang="en-US" dirty="0" err="1" smtClean="0"/>
              <a:t>il</a:t>
            </a:r>
            <a:r>
              <a:rPr lang="en-US" dirty="0" smtClean="0"/>
              <a:t> </a:t>
            </a:r>
            <a:r>
              <a:rPr lang="en-US" dirty="0" err="1" smtClean="0"/>
              <a:t>territorio</a:t>
            </a:r>
            <a:endParaRPr lang="en-US" dirty="0" smtClean="0"/>
          </a:p>
          <a:p>
            <a:pPr marL="342900" indent="-342900" algn="just">
              <a:buFont typeface="Arial" panose="020B0604020202020204" pitchFamily="34" charset="0"/>
              <a:buChar char="•"/>
            </a:pPr>
            <a:r>
              <a:rPr lang="en-US" dirty="0" err="1" smtClean="0"/>
              <a:t>Una</a:t>
            </a:r>
            <a:r>
              <a:rPr lang="en-US" dirty="0" smtClean="0"/>
              <a:t> </a:t>
            </a:r>
            <a:r>
              <a:rPr lang="en-US" dirty="0" err="1" smtClean="0"/>
              <a:t>visibilità</a:t>
            </a:r>
            <a:r>
              <a:rPr lang="en-US" dirty="0" smtClean="0"/>
              <a:t> </a:t>
            </a:r>
            <a:r>
              <a:rPr lang="en-US" dirty="0" err="1" smtClean="0"/>
              <a:t>senza</a:t>
            </a:r>
            <a:r>
              <a:rPr lang="en-US" dirty="0" smtClean="0"/>
              <a:t> </a:t>
            </a:r>
            <a:r>
              <a:rPr lang="en-US" dirty="0" err="1" smtClean="0"/>
              <a:t>paragoni</a:t>
            </a:r>
            <a:endParaRPr lang="en-US" sz="2000" b="1" baseline="30000" dirty="0" smtClean="0"/>
          </a:p>
        </p:txBody>
      </p:sp>
      <p:sp>
        <p:nvSpPr>
          <p:cNvPr id="13" name="CasellaDiTesto 12"/>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Tonelli, 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6571787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1043608" y="2204864"/>
            <a:ext cx="2808312" cy="3262432"/>
          </a:xfrm>
          <a:prstGeom prst="rect">
            <a:avLst/>
          </a:prstGeom>
          <a:noFill/>
        </p:spPr>
        <p:txBody>
          <a:bodyPr wrap="square" rtlCol="0">
            <a:spAutoFit/>
          </a:bodyPr>
          <a:lstStyle/>
          <a:p>
            <a:pPr>
              <a:buFont typeface="Arial" pitchFamily="34" charset="0"/>
              <a:buChar char="•"/>
            </a:pPr>
            <a:endParaRPr lang="it-IT" sz="800" b="1" dirty="0" smtClean="0">
              <a:solidFill>
                <a:srgbClr val="002060"/>
              </a:solidFill>
            </a:endParaRPr>
          </a:p>
          <a:p>
            <a:r>
              <a:rPr lang="it-IT" b="1" dirty="0" smtClean="0">
                <a:solidFill>
                  <a:srgbClr val="002060"/>
                </a:solidFill>
              </a:rPr>
              <a:t>L’allievo neodiplomato Davide Seclì, a seguito di un rapido colloquio selettivo avvenuto nel mese di agosto via videochiamata, dal 4 settembre 2019 è il cuoco dell’Ambasciatore d’Italia in Oman S.E. la Dott.ssa Federica Favi</a:t>
            </a:r>
          </a:p>
        </p:txBody>
      </p:sp>
      <p:sp>
        <p:nvSpPr>
          <p:cNvPr id="10" name="CasellaDiTesto 9"/>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
        <p:nvSpPr>
          <p:cNvPr id="2" name="Rettangolo 1"/>
          <p:cNvSpPr/>
          <p:nvPr/>
        </p:nvSpPr>
        <p:spPr>
          <a:xfrm>
            <a:off x="2083100" y="1359326"/>
            <a:ext cx="5297212" cy="430887"/>
          </a:xfrm>
          <a:prstGeom prst="rect">
            <a:avLst/>
          </a:prstGeom>
        </p:spPr>
        <p:txBody>
          <a:bodyPr wrap="square">
            <a:spAutoFit/>
          </a:bodyPr>
          <a:lstStyle/>
          <a:p>
            <a:pPr marL="342900" indent="-342900" algn="ctr"/>
            <a:r>
              <a:rPr lang="it-IT" sz="2200" b="1" dirty="0">
                <a:solidFill>
                  <a:srgbClr val="002060"/>
                </a:solidFill>
              </a:rPr>
              <a:t>Intese con sedi diplomatiche</a:t>
            </a:r>
          </a:p>
        </p:txBody>
      </p:sp>
      <p:pic>
        <p:nvPicPr>
          <p:cNvPr id="21506" name="Picture 2" descr="F:\SCT 2019 2020\PROGETTI\PROGETTO MIUR MAECI\ATTIVITA 2019\CORSI DI FORMAZIONE\ROMA TOR CARBONE 27092019\DAVIDE SECLI E AMBASCIATORE IN OMAN S. E. FEDERICA FAV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124" y="1790213"/>
            <a:ext cx="2865845" cy="427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977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“Competenze sull’Internazionalizzazione: </a:t>
            </a:r>
            <a:b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2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a:t>
            </a:r>
            <a:r>
              <a:rPr kumimoji="0" lang="it-IT" sz="2800" b="0" i="0" u="none" strike="noStrike" kern="1200" cap="none" spc="0" normalizeH="0" baseline="0" noProof="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endParaRPr kumimoji="0" lang="it-IT" sz="28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95536" y="332656"/>
            <a:ext cx="1080120" cy="763738"/>
          </a:xfrm>
          <a:prstGeom prst="rect">
            <a:avLst/>
          </a:prstGeom>
          <a:noFill/>
          <a:ln w="25400">
            <a:solidFill>
              <a:srgbClr val="FF0000"/>
            </a:solidFill>
          </a:ln>
        </p:spPr>
      </p:pic>
      <p:sp>
        <p:nvSpPr>
          <p:cNvPr id="8" name="CasellaDiTesto 7"/>
          <p:cNvSpPr txBox="1"/>
          <p:nvPr/>
        </p:nvSpPr>
        <p:spPr>
          <a:xfrm>
            <a:off x="1043608" y="2204864"/>
            <a:ext cx="2808312" cy="3539430"/>
          </a:xfrm>
          <a:prstGeom prst="rect">
            <a:avLst/>
          </a:prstGeom>
          <a:noFill/>
        </p:spPr>
        <p:txBody>
          <a:bodyPr wrap="square" rtlCol="0">
            <a:spAutoFit/>
          </a:bodyPr>
          <a:lstStyle/>
          <a:p>
            <a:pPr>
              <a:buFont typeface="Arial" pitchFamily="34" charset="0"/>
              <a:buChar char="•"/>
            </a:pPr>
            <a:endParaRPr lang="it-IT" sz="800" b="1" dirty="0" smtClean="0">
              <a:solidFill>
                <a:srgbClr val="002060"/>
              </a:solidFill>
            </a:endParaRPr>
          </a:p>
          <a:p>
            <a:r>
              <a:rPr lang="it-IT" b="1" dirty="0" smtClean="0">
                <a:solidFill>
                  <a:srgbClr val="002060"/>
                </a:solidFill>
              </a:rPr>
              <a:t>La imminente spedizione in Giappone prevede un’intesa con l’Istituto Italiano di Cultura di Tokyo che permetterà di pubblicare una pagina dedicata sulla rivista </a:t>
            </a:r>
            <a:r>
              <a:rPr lang="it-IT" b="1" i="1" dirty="0" smtClean="0">
                <a:solidFill>
                  <a:srgbClr val="002060"/>
                </a:solidFill>
              </a:rPr>
              <a:t>Io studio in Italia</a:t>
            </a:r>
            <a:r>
              <a:rPr lang="it-IT" b="1" dirty="0" smtClean="0">
                <a:solidFill>
                  <a:srgbClr val="002060"/>
                </a:solidFill>
              </a:rPr>
              <a:t>,  pubblicata in 10.000 copie e diffusa in tutto il Paese</a:t>
            </a:r>
          </a:p>
        </p:txBody>
      </p:sp>
      <p:sp>
        <p:nvSpPr>
          <p:cNvPr id="10" name="CasellaDiTesto 9"/>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
        <p:nvSpPr>
          <p:cNvPr id="2" name="Rettangolo 1"/>
          <p:cNvSpPr/>
          <p:nvPr/>
        </p:nvSpPr>
        <p:spPr>
          <a:xfrm>
            <a:off x="2083100" y="1359326"/>
            <a:ext cx="5297212" cy="430887"/>
          </a:xfrm>
          <a:prstGeom prst="rect">
            <a:avLst/>
          </a:prstGeom>
        </p:spPr>
        <p:txBody>
          <a:bodyPr wrap="square">
            <a:spAutoFit/>
          </a:bodyPr>
          <a:lstStyle/>
          <a:p>
            <a:pPr marL="342900" indent="-342900" algn="ctr"/>
            <a:r>
              <a:rPr lang="it-IT" sz="2200" b="1" dirty="0">
                <a:solidFill>
                  <a:srgbClr val="002060"/>
                </a:solidFill>
              </a:rPr>
              <a:t>Intese con sedi diplomatiche</a:t>
            </a:r>
          </a:p>
        </p:txBody>
      </p:sp>
      <p:sp>
        <p:nvSpPr>
          <p:cNvPr id="3" name="CasellaDiTesto 2"/>
          <p:cNvSpPr txBox="1"/>
          <p:nvPr/>
        </p:nvSpPr>
        <p:spPr>
          <a:xfrm>
            <a:off x="4211960" y="1988840"/>
            <a:ext cx="4536504" cy="369332"/>
          </a:xfrm>
          <a:prstGeom prst="rect">
            <a:avLst/>
          </a:prstGeom>
          <a:noFill/>
        </p:spPr>
        <p:txBody>
          <a:bodyPr wrap="square" rtlCol="0">
            <a:spAutoFit/>
          </a:bodyPr>
          <a:lstStyle/>
          <a:p>
            <a:endParaRPr lang="it-IT" dirty="0"/>
          </a:p>
        </p:txBody>
      </p:sp>
      <p:sp>
        <p:nvSpPr>
          <p:cNvPr id="6" name="CasellaDiTesto 5"/>
          <p:cNvSpPr txBox="1"/>
          <p:nvPr/>
        </p:nvSpPr>
        <p:spPr>
          <a:xfrm>
            <a:off x="4731706" y="2708920"/>
            <a:ext cx="3728726" cy="1200329"/>
          </a:xfrm>
          <a:prstGeom prst="rect">
            <a:avLst/>
          </a:prstGeom>
          <a:noFill/>
        </p:spPr>
        <p:txBody>
          <a:bodyPr wrap="square" rtlCol="0">
            <a:spAutoFit/>
          </a:bodyPr>
          <a:lstStyle/>
          <a:p>
            <a:r>
              <a:rPr lang="it-IT" dirty="0" smtClean="0">
                <a:hlinkClick r:id="rId3" action="ppaction://hlinkfile"/>
              </a:rPr>
              <a:t>PAGINA </a:t>
            </a:r>
            <a:r>
              <a:rPr lang="it-IT" dirty="0">
                <a:hlinkClick r:id="rId3" action="ppaction://hlinkfile"/>
              </a:rPr>
              <a:t>PUBBLICAZIONE GIAPPONE DEFINITIVO_INGLESE </a:t>
            </a:r>
            <a:r>
              <a:rPr lang="it-IT" dirty="0" smtClean="0">
                <a:hlinkClick r:id="rId3" action="ppaction://hlinkfile"/>
              </a:rPr>
              <a:t>PROGETTOMADEINITALY PER REV GRAFICA PAOLO.pdf</a:t>
            </a:r>
            <a:endParaRPr lang="it-IT" dirty="0"/>
          </a:p>
        </p:txBody>
      </p:sp>
    </p:spTree>
    <p:extLst>
      <p:ext uri="{BB962C8B-B14F-4D97-AF65-F5344CB8AC3E}">
        <p14:creationId xmlns:p14="http://schemas.microsoft.com/office/powerpoint/2010/main" val="4176811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mmagine può contenere: 10 persone, tra cui Andrea de Iaco, persone che sorridono, persone in pied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117086"/>
            <a:ext cx="3600525" cy="3608058"/>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latin typeface="Calibri" panose="020F0502020204030204" pitchFamily="34" charset="0"/>
              </a:rPr>
              <a:t>BREVE GALLERIA</a:t>
            </a:r>
            <a:endParaRPr lang="it-IT" dirty="0">
              <a:latin typeface="Calibri" panose="020F0502020204030204" pitchFamily="34" charset="0"/>
            </a:endParaRPr>
          </a:p>
        </p:txBody>
      </p:sp>
      <p:pic>
        <p:nvPicPr>
          <p:cNvPr id="5" name="Segnaposto contenuto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557337"/>
            <a:ext cx="4175737" cy="3131803"/>
          </a:xfrm>
        </p:spPr>
      </p:pic>
      <p:sp>
        <p:nvSpPr>
          <p:cNvPr id="2" name="CasellaDiTesto 1"/>
          <p:cNvSpPr txBox="1"/>
          <p:nvPr/>
        </p:nvSpPr>
        <p:spPr>
          <a:xfrm>
            <a:off x="251520" y="4725144"/>
            <a:ext cx="4032448" cy="1200329"/>
          </a:xfrm>
          <a:prstGeom prst="rect">
            <a:avLst/>
          </a:prstGeom>
          <a:noFill/>
        </p:spPr>
        <p:txBody>
          <a:bodyPr wrap="square" rtlCol="0">
            <a:spAutoFit/>
          </a:bodyPr>
          <a:lstStyle/>
          <a:p>
            <a:r>
              <a:rPr lang="it-IT" b="1" dirty="0" smtClean="0">
                <a:latin typeface="Calibri" panose="020F0502020204030204" pitchFamily="34" charset="0"/>
              </a:rPr>
              <a:t>Londra, marzo, aprile, ottobre 2011, Istituto Italiano di Cultura, </a:t>
            </a:r>
            <a:r>
              <a:rPr lang="it-IT" b="1" dirty="0" err="1" smtClean="0">
                <a:latin typeface="Calibri" panose="020F0502020204030204" pitchFamily="34" charset="0"/>
              </a:rPr>
              <a:t>Belgrave</a:t>
            </a:r>
            <a:r>
              <a:rPr lang="it-IT" b="1" dirty="0" smtClean="0">
                <a:latin typeface="Calibri" panose="020F0502020204030204" pitchFamily="34" charset="0"/>
              </a:rPr>
              <a:t> </a:t>
            </a:r>
            <a:r>
              <a:rPr lang="it-IT" b="1" dirty="0" err="1" smtClean="0">
                <a:latin typeface="Calibri" panose="020F0502020204030204" pitchFamily="34" charset="0"/>
              </a:rPr>
              <a:t>Square</a:t>
            </a:r>
            <a:r>
              <a:rPr lang="it-IT" b="1" dirty="0" smtClean="0">
                <a:latin typeface="Calibri" panose="020F0502020204030204" pitchFamily="34" charset="0"/>
              </a:rPr>
              <a:t>, Ambasciatori del gusto del Salento</a:t>
            </a:r>
            <a:endParaRPr lang="it-IT" b="1" dirty="0">
              <a:latin typeface="Calibri" panose="020F0502020204030204" pitchFamily="34" charset="0"/>
            </a:endParaRPr>
          </a:p>
        </p:txBody>
      </p:sp>
      <p:pic>
        <p:nvPicPr>
          <p:cNvPr id="6146" name="Picture 2" descr="F:\MATERIALI PER SEMINARI SU INTERNAZIONALIZZAZIONE\IIC ALLIEVI E DOCENTI PRESSO IIC LONDRA CON RENZO ARBO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861047"/>
            <a:ext cx="3384375" cy="253828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927063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MATERIALI PER SEMINARI SU INTERNAZIONALIZZAZIONE\NDC DSC_20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3173" y="1196752"/>
            <a:ext cx="3552458" cy="2378341"/>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latin typeface="Calibri" panose="020F0502020204030204" pitchFamily="34" charset="0"/>
              </a:rPr>
              <a:t>BREVE GALLERIA</a:t>
            </a:r>
            <a:endParaRPr lang="it-IT" dirty="0">
              <a:latin typeface="Calibri" panose="020F0502020204030204" pitchFamily="34" charset="0"/>
            </a:endParaRPr>
          </a:p>
        </p:txBody>
      </p:sp>
      <p:pic>
        <p:nvPicPr>
          <p:cNvPr id="2050" name="Picture 2" descr="F:\MATERIALI PER SEMINARI SU INTERNAZIONALIZZAZIONE\GIORDANIA NOVEMBRE 2011 (3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96752"/>
            <a:ext cx="4680520" cy="312034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MATERIALI PER SEMINARI SU INTERNAZIONALIZZAZIONE\NDD DSC_21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2050" y="3334562"/>
            <a:ext cx="4658422" cy="311877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239980" y="4509120"/>
            <a:ext cx="3922070" cy="2031325"/>
          </a:xfrm>
          <a:prstGeom prst="rect">
            <a:avLst/>
          </a:prstGeom>
          <a:noFill/>
        </p:spPr>
        <p:txBody>
          <a:bodyPr wrap="square" rtlCol="0">
            <a:spAutoFit/>
          </a:bodyPr>
          <a:lstStyle/>
          <a:p>
            <a:r>
              <a:rPr lang="it-IT" b="1" dirty="0" smtClean="0">
                <a:latin typeface="Calibri" panose="020F0502020204030204" pitchFamily="34" charset="0"/>
              </a:rPr>
              <a:t>Aqaba, Novembre 2012. Formazione di chef dei cinque stelle e degli studenti universitari giordani sulla cucina italiana e salentina. Collaborazione MIUR,</a:t>
            </a:r>
            <a:r>
              <a:rPr lang="it-IT" b="1" dirty="0">
                <a:latin typeface="Calibri" panose="020F0502020204030204" pitchFamily="34" charset="0"/>
              </a:rPr>
              <a:t> </a:t>
            </a:r>
            <a:r>
              <a:rPr lang="it-IT" b="1" dirty="0" smtClean="0">
                <a:latin typeface="Calibri" panose="020F0502020204030204" pitchFamily="34" charset="0"/>
              </a:rPr>
              <a:t>Ambasciata e Consolato Generale d’Italia, Aqaba </a:t>
            </a:r>
            <a:r>
              <a:rPr lang="it-IT" b="1" dirty="0" err="1" smtClean="0">
                <a:latin typeface="Calibri" panose="020F0502020204030204" pitchFamily="34" charset="0"/>
              </a:rPr>
              <a:t>Chamber</a:t>
            </a:r>
            <a:r>
              <a:rPr lang="it-IT" b="1" dirty="0" smtClean="0">
                <a:latin typeface="Calibri" panose="020F0502020204030204" pitchFamily="34" charset="0"/>
              </a:rPr>
              <a:t> of Commerce, </a:t>
            </a:r>
            <a:r>
              <a:rPr lang="it-IT" b="1" dirty="0" err="1" smtClean="0">
                <a:latin typeface="Calibri" panose="020F0502020204030204" pitchFamily="34" charset="0"/>
              </a:rPr>
              <a:t>Ipseo</a:t>
            </a:r>
            <a:r>
              <a:rPr lang="it-IT" b="1" dirty="0" smtClean="0">
                <a:latin typeface="Calibri" panose="020F0502020204030204" pitchFamily="34" charset="0"/>
              </a:rPr>
              <a:t> Aldo Moro.</a:t>
            </a:r>
            <a:endParaRPr lang="it-IT" b="1" dirty="0">
              <a:latin typeface="Calibri" panose="020F0502020204030204" pitchFamily="34" charset="0"/>
            </a:endParaRPr>
          </a:p>
        </p:txBody>
      </p:sp>
      <p:sp>
        <p:nvSpPr>
          <p:cNvPr id="9" name="CasellaDiTesto 8"/>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1032956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92856" y="188640"/>
            <a:ext cx="6275388" cy="786605"/>
          </a:xfrm>
        </p:spPr>
        <p:txBody>
          <a:bodyPr rtlCol="0">
            <a:normAutofit fontScale="90000"/>
          </a:bodyPr>
          <a:lstStyle/>
          <a:p>
            <a:pPr fontAlgn="auto">
              <a:spcAft>
                <a:spcPts val="0"/>
              </a:spcAft>
              <a:defRPr/>
            </a:pPr>
            <a:r>
              <a:rPr lang="it-IT" dirty="0" smtClean="0">
                <a:latin typeface="Calibri" panose="020F0502020204030204" pitchFamily="34" charset="0"/>
              </a:rPr>
              <a:t>L’IMMAGINE È IMPORTANTE</a:t>
            </a:r>
            <a:endParaRPr lang="it-IT" dirty="0">
              <a:latin typeface="Calibri" panose="020F0502020204030204" pitchFamily="34" charset="0"/>
            </a:endParaRPr>
          </a:p>
        </p:txBody>
      </p:sp>
      <p:pic>
        <p:nvPicPr>
          <p:cNvPr id="3074" name="Picture 2" descr="F:\MATERIALI PER SEMINARI SU INTERNAZIONALIZZAZIONE\DSC_21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814" y="908720"/>
            <a:ext cx="3374358" cy="225910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4440548" y="764704"/>
            <a:ext cx="4392613" cy="1200329"/>
          </a:xfrm>
          <a:prstGeom prst="rect">
            <a:avLst/>
          </a:prstGeom>
          <a:noFill/>
        </p:spPr>
        <p:txBody>
          <a:bodyPr wrap="square" rtlCol="0">
            <a:spAutoFit/>
          </a:bodyPr>
          <a:lstStyle/>
          <a:p>
            <a:r>
              <a:rPr lang="it-IT" b="1" dirty="0" smtClean="0">
                <a:latin typeface="Calibri" panose="020F0502020204030204" pitchFamily="34" charset="0"/>
              </a:rPr>
              <a:t>Santa Cesarea Terme, Novembre 2012. L’autore del logo</a:t>
            </a:r>
            <a:r>
              <a:rPr lang="it-IT" b="1" dirty="0">
                <a:latin typeface="Calibri" panose="020F0502020204030204" pitchFamily="34" charset="0"/>
              </a:rPr>
              <a:t> </a:t>
            </a:r>
            <a:r>
              <a:rPr lang="it-IT" b="1" dirty="0" smtClean="0">
                <a:latin typeface="Calibri" panose="020F0502020204030204" pitchFamily="34" charset="0"/>
              </a:rPr>
              <a:t>dell’IPSEO Aldo Moro: </a:t>
            </a:r>
            <a:r>
              <a:rPr lang="it-IT" b="1" dirty="0">
                <a:latin typeface="Calibri" panose="020F0502020204030204" pitchFamily="34" charset="0"/>
              </a:rPr>
              <a:t>i</a:t>
            </a:r>
            <a:r>
              <a:rPr lang="it-IT" b="1" dirty="0" smtClean="0">
                <a:latin typeface="Calibri" panose="020F0502020204030204" pitchFamily="34" charset="0"/>
              </a:rPr>
              <a:t>l Prof. Arch.  Antonio Romano ,uno dei più grandi designer di marchi italiani.</a:t>
            </a:r>
            <a:endParaRPr lang="it-IT" b="1" dirty="0">
              <a:latin typeface="Calibri" panose="020F0502020204030204" pitchFamily="34" charset="0"/>
            </a:endParaRPr>
          </a:p>
        </p:txBody>
      </p:sp>
      <p:sp>
        <p:nvSpPr>
          <p:cNvPr id="9" name="CasellaDiTesto 8"/>
          <p:cNvSpPr txBox="1"/>
          <p:nvPr/>
        </p:nvSpPr>
        <p:spPr>
          <a:xfrm>
            <a:off x="4440548" y="1916832"/>
            <a:ext cx="4392613" cy="646331"/>
          </a:xfrm>
          <a:prstGeom prst="rect">
            <a:avLst/>
          </a:prstGeom>
          <a:noFill/>
        </p:spPr>
        <p:txBody>
          <a:bodyPr wrap="square" rtlCol="0">
            <a:spAutoFit/>
          </a:bodyPr>
          <a:lstStyle/>
          <a:p>
            <a:r>
              <a:rPr lang="it-IT" b="1" dirty="0" smtClean="0">
                <a:latin typeface="Calibri" panose="020F0502020204030204" pitchFamily="34" charset="0"/>
              </a:rPr>
              <a:t>Le Personal Card dei Dirigenti delle scuole aderenti alla Rete Progetto Made in </a:t>
            </a:r>
            <a:r>
              <a:rPr lang="it-IT" b="1" dirty="0" err="1" smtClean="0">
                <a:latin typeface="Calibri" panose="020F0502020204030204" pitchFamily="34" charset="0"/>
              </a:rPr>
              <a:t>Italy</a:t>
            </a:r>
            <a:r>
              <a:rPr lang="it-IT" b="1" dirty="0" smtClean="0">
                <a:latin typeface="Calibri" panose="020F0502020204030204" pitchFamily="34" charset="0"/>
              </a:rPr>
              <a:t>.</a:t>
            </a:r>
            <a:endParaRPr lang="it-IT" b="1" dirty="0">
              <a:latin typeface="Calibri" panose="020F0502020204030204" pitchFamily="34" charset="0"/>
            </a:endParaRPr>
          </a:p>
        </p:txBody>
      </p:sp>
      <p:pic>
        <p:nvPicPr>
          <p:cNvPr id="20482" name="Picture 2" descr="F:\SCT 2019 2020\PROGETTI\PROGETTO MADE IN ITALY 2019\nuovo logo made in italy - planisfer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3429000"/>
            <a:ext cx="2935810" cy="20758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ggetto 1"/>
          <p:cNvGraphicFramePr>
            <a:graphicFrameLocks noChangeAspect="1"/>
          </p:cNvGraphicFramePr>
          <p:nvPr>
            <p:extLst>
              <p:ext uri="{D42A27DB-BD31-4B8C-83A1-F6EECF244321}">
                <p14:modId xmlns:p14="http://schemas.microsoft.com/office/powerpoint/2010/main" val="3770131345"/>
              </p:ext>
            </p:extLst>
          </p:nvPr>
        </p:nvGraphicFramePr>
        <p:xfrm>
          <a:off x="6552220" y="2577154"/>
          <a:ext cx="1872208" cy="1211886"/>
        </p:xfrm>
        <a:graphic>
          <a:graphicData uri="http://schemas.openxmlformats.org/presentationml/2006/ole">
            <mc:AlternateContent xmlns:mc="http://schemas.openxmlformats.org/markup-compatibility/2006">
              <mc:Choice xmlns:v="urn:schemas-microsoft-com:vml" Requires="v">
                <p:oleObj spid="_x0000_s20522" name="Acrobat Document" r:id="rId5" imgW="3058560" imgH="1984320" progId="AcroExch.Document.7">
                  <p:embed/>
                </p:oleObj>
              </mc:Choice>
              <mc:Fallback>
                <p:oleObj name="Acrobat Document" r:id="rId5" imgW="3058560" imgH="1984320" progId="AcroExch.Document.7">
                  <p:embed/>
                  <p:pic>
                    <p:nvPicPr>
                      <p:cNvPr id="0"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2220" y="2577154"/>
                        <a:ext cx="1872208" cy="1211886"/>
                      </a:xfrm>
                      <a:prstGeom prst="rect">
                        <a:avLst/>
                      </a:prstGeom>
                      <a:noFill/>
                      <a:extLst/>
                    </p:spPr>
                  </p:pic>
                </p:oleObj>
              </mc:Fallback>
            </mc:AlternateContent>
          </a:graphicData>
        </a:graphic>
      </p:graphicFrame>
      <p:sp>
        <p:nvSpPr>
          <p:cNvPr id="10" name="CasellaDiTesto 9"/>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pic>
        <p:nvPicPr>
          <p:cNvPr id="4" name="Immag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2220" y="3969428"/>
            <a:ext cx="1909579" cy="2329362"/>
          </a:xfrm>
          <a:prstGeom prst="rect">
            <a:avLst/>
          </a:prstGeom>
        </p:spPr>
      </p:pic>
    </p:spTree>
    <p:extLst>
      <p:ext uri="{BB962C8B-B14F-4D97-AF65-F5344CB8AC3E}">
        <p14:creationId xmlns:p14="http://schemas.microsoft.com/office/powerpoint/2010/main" val="2740753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92856" y="188640"/>
            <a:ext cx="6275388" cy="786605"/>
          </a:xfrm>
        </p:spPr>
        <p:txBody>
          <a:bodyPr rtlCol="0">
            <a:normAutofit fontScale="90000"/>
          </a:bodyPr>
          <a:lstStyle/>
          <a:p>
            <a:pPr fontAlgn="auto">
              <a:spcAft>
                <a:spcPts val="0"/>
              </a:spcAft>
              <a:defRPr/>
            </a:pPr>
            <a:r>
              <a:rPr lang="it-IT" dirty="0" smtClean="0">
                <a:latin typeface="Calibri" panose="020F0502020204030204" pitchFamily="34" charset="0"/>
              </a:rPr>
              <a:t>L’IMMAGINE È IMPORTANTE</a:t>
            </a:r>
            <a:endParaRPr lang="it-IT" dirty="0">
              <a:latin typeface="Calibri" panose="020F0502020204030204" pitchFamily="34" charset="0"/>
            </a:endParaRPr>
          </a:p>
        </p:txBody>
      </p:sp>
      <p:sp>
        <p:nvSpPr>
          <p:cNvPr id="8" name="CasellaDiTesto 7"/>
          <p:cNvSpPr txBox="1"/>
          <p:nvPr/>
        </p:nvSpPr>
        <p:spPr>
          <a:xfrm>
            <a:off x="1115616" y="910720"/>
            <a:ext cx="7717545" cy="3139321"/>
          </a:xfrm>
          <a:prstGeom prst="rect">
            <a:avLst/>
          </a:prstGeom>
          <a:noFill/>
        </p:spPr>
        <p:txBody>
          <a:bodyPr wrap="square" rtlCol="0">
            <a:spAutoFit/>
          </a:bodyPr>
          <a:lstStyle/>
          <a:p>
            <a:r>
              <a:rPr lang="it-IT" b="1" dirty="0" smtClean="0">
                <a:latin typeface="Calibri" panose="020F0502020204030204" pitchFamily="34" charset="0"/>
              </a:rPr>
              <a:t>Santa Cesarea Terme, Settembre 2017. La Regione Puglia commissiona a una società di produzione video la realizzazione di quattro mini clip professionali che possano mettere bene in evidenza le qualità dell’intero territorio attraverso narrazioni brevi che facciano leva anche sull’enogastronomia e sul settore agroalimentare.</a:t>
            </a:r>
          </a:p>
          <a:p>
            <a:r>
              <a:rPr lang="it-IT" b="1" dirty="0">
                <a:latin typeface="Calibri" panose="020F0502020204030204" pitchFamily="34" charset="0"/>
              </a:rPr>
              <a:t>L</a:t>
            </a:r>
            <a:r>
              <a:rPr lang="it-IT" b="1" dirty="0" smtClean="0">
                <a:latin typeface="Calibri" panose="020F0502020204030204" pitchFamily="34" charset="0"/>
              </a:rPr>
              <a:t>’Istituto </a:t>
            </a:r>
            <a:r>
              <a:rPr lang="it-IT" b="1" dirty="0">
                <a:latin typeface="Calibri" panose="020F0502020204030204" pitchFamily="34" charset="0"/>
              </a:rPr>
              <a:t>Alberghiero di Santa Cesarea </a:t>
            </a:r>
            <a:r>
              <a:rPr lang="it-IT" b="1" dirty="0" smtClean="0">
                <a:latin typeface="Calibri" panose="020F0502020204030204" pitchFamily="34" charset="0"/>
              </a:rPr>
              <a:t>Terme è chiamato ad esercitare il ruolo di narratore e di </a:t>
            </a:r>
            <a:r>
              <a:rPr lang="it-IT" b="1" i="1" dirty="0" smtClean="0">
                <a:latin typeface="Calibri" panose="020F0502020204030204" pitchFamily="34" charset="0"/>
              </a:rPr>
              <a:t>trait d’union </a:t>
            </a:r>
            <a:r>
              <a:rPr lang="it-IT" b="1" dirty="0" smtClean="0">
                <a:latin typeface="Calibri" panose="020F0502020204030204" pitchFamily="34" charset="0"/>
              </a:rPr>
              <a:t>dell’intera realizzazione alla quale vengono apposti anche i sottotitoli in Inglese e Cinese.</a:t>
            </a:r>
          </a:p>
          <a:p>
            <a:r>
              <a:rPr lang="it-IT" b="1" dirty="0" smtClean="0">
                <a:latin typeface="Calibri" panose="020F0502020204030204" pitchFamily="34" charset="0"/>
              </a:rPr>
              <a:t>Una ulteriore attestazione della crescente importanza, anche in chiave promozionale, che le Istituzioni attribuiscono alla nostra tipologia di offerta formativa.</a:t>
            </a:r>
            <a:endParaRPr lang="it-IT" b="1" dirty="0">
              <a:latin typeface="Calibri" panose="020F0502020204030204" pitchFamily="34" charset="0"/>
            </a:endParaRPr>
          </a:p>
        </p:txBody>
      </p:sp>
      <p:sp>
        <p:nvSpPr>
          <p:cNvPr id="9" name="CasellaDiTesto 8"/>
          <p:cNvSpPr txBox="1"/>
          <p:nvPr/>
        </p:nvSpPr>
        <p:spPr>
          <a:xfrm>
            <a:off x="1101924" y="4084989"/>
            <a:ext cx="7704856" cy="923330"/>
          </a:xfrm>
          <a:prstGeom prst="rect">
            <a:avLst/>
          </a:prstGeom>
          <a:noFill/>
        </p:spPr>
        <p:txBody>
          <a:bodyPr wrap="square" rtlCol="0">
            <a:spAutoFit/>
          </a:bodyPr>
          <a:lstStyle/>
          <a:p>
            <a:r>
              <a:rPr lang="it-IT" b="1" dirty="0" smtClean="0">
                <a:latin typeface="Calibri" panose="020F0502020204030204" pitchFamily="34" charset="0"/>
                <a:hlinkClick r:id="rId2" action="ppaction://hlinkfile"/>
              </a:rPr>
              <a:t>REGIONE PUGLIA - RICETTA 1 sub ENG.mp4</a:t>
            </a:r>
            <a:endParaRPr lang="it-IT" b="1" dirty="0" smtClean="0">
              <a:latin typeface="Calibri" panose="020F0502020204030204" pitchFamily="34" charset="0"/>
            </a:endParaRPr>
          </a:p>
          <a:p>
            <a:endParaRPr lang="it-IT" b="1" dirty="0">
              <a:latin typeface="Calibri" panose="020F0502020204030204" pitchFamily="34" charset="0"/>
            </a:endParaRPr>
          </a:p>
          <a:p>
            <a:r>
              <a:rPr lang="it-IT" b="1" dirty="0" smtClean="0">
                <a:latin typeface="Calibri" panose="020F0502020204030204" pitchFamily="34" charset="0"/>
                <a:hlinkClick r:id="rId3" action="ppaction://hlinkfile"/>
              </a:rPr>
              <a:t>REGIONE PUGLIA - RICETTA 2 sub CN.mp4</a:t>
            </a:r>
            <a:endParaRPr lang="it-IT" b="1" dirty="0">
              <a:latin typeface="Calibri" panose="020F0502020204030204" pitchFamily="34" charset="0"/>
            </a:endParaRPr>
          </a:p>
        </p:txBody>
      </p:sp>
      <p:sp>
        <p:nvSpPr>
          <p:cNvPr id="10" name="CasellaDiTesto 9"/>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34315788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t>BREVE GALLERIA</a:t>
            </a:r>
            <a:endParaRPr lang="it-IT" dirty="0"/>
          </a:p>
        </p:txBody>
      </p:sp>
      <p:sp>
        <p:nvSpPr>
          <p:cNvPr id="26628" name="CasellaDiTesto 5"/>
          <p:cNvSpPr txBox="1">
            <a:spLocks noChangeArrowheads="1"/>
          </p:cNvSpPr>
          <p:nvPr/>
        </p:nvSpPr>
        <p:spPr bwMode="auto">
          <a:xfrm>
            <a:off x="539750" y="5805488"/>
            <a:ext cx="8280400" cy="522287"/>
          </a:xfrm>
          <a:prstGeom prst="rect">
            <a:avLst/>
          </a:prstGeom>
          <a:noFill/>
          <a:ln w="9525">
            <a:noFill/>
            <a:miter lim="800000"/>
            <a:headEnd/>
            <a:tailEnd/>
          </a:ln>
        </p:spPr>
        <p:txBody>
          <a:bodyPr>
            <a:spAutoFit/>
          </a:bodyPr>
          <a:lstStyle/>
          <a:p>
            <a:pPr algn="ctr"/>
            <a:r>
              <a:rPr lang="it-IT" sz="2800">
                <a:solidFill>
                  <a:schemeClr val="bg2"/>
                </a:solidFill>
                <a:latin typeface="Candara" pitchFamily="34" charset="0"/>
              </a:rPr>
              <a:t>THANK YOU FOR YOUR KIND ATTENTION!</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595933"/>
            <a:ext cx="8393877" cy="4731842"/>
          </a:xfrm>
        </p:spPr>
      </p:pic>
      <p:sp>
        <p:nvSpPr>
          <p:cNvPr id="6" name="CasellaDiTesto 5"/>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2680579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t>BREVE GALLERIA</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48647"/>
            <a:ext cx="6768752" cy="6204689"/>
          </a:xfrm>
          <a:prstGeom prst="rect">
            <a:avLst/>
          </a:prstGeom>
        </p:spPr>
      </p:pic>
      <p:sp>
        <p:nvSpPr>
          <p:cNvPr id="5" name="CasellaDiTesto 4"/>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2789436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t>BREVE GALLERIA</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517586"/>
            <a:ext cx="6912867" cy="4608578"/>
          </a:xfrm>
        </p:spPr>
      </p:pic>
      <p:sp>
        <p:nvSpPr>
          <p:cNvPr id="6" name="CasellaDiTesto 5"/>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2012513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t>BREVE GALLERIA</a:t>
            </a:r>
            <a:endParaRPr lang="it-IT" dirty="0"/>
          </a:p>
        </p:txBody>
      </p:sp>
      <p:sp>
        <p:nvSpPr>
          <p:cNvPr id="26628" name="CasellaDiTesto 5"/>
          <p:cNvSpPr txBox="1">
            <a:spLocks noChangeArrowheads="1"/>
          </p:cNvSpPr>
          <p:nvPr/>
        </p:nvSpPr>
        <p:spPr bwMode="auto">
          <a:xfrm>
            <a:off x="539750" y="5805488"/>
            <a:ext cx="8280400" cy="522287"/>
          </a:xfrm>
          <a:prstGeom prst="rect">
            <a:avLst/>
          </a:prstGeom>
          <a:noFill/>
          <a:ln w="9525">
            <a:noFill/>
            <a:miter lim="800000"/>
            <a:headEnd/>
            <a:tailEnd/>
          </a:ln>
        </p:spPr>
        <p:txBody>
          <a:bodyPr>
            <a:spAutoFit/>
          </a:bodyPr>
          <a:lstStyle/>
          <a:p>
            <a:pPr algn="ctr"/>
            <a:r>
              <a:rPr lang="it-IT" sz="2800">
                <a:solidFill>
                  <a:schemeClr val="bg2"/>
                </a:solidFill>
                <a:latin typeface="Candara" pitchFamily="34" charset="0"/>
              </a:rPr>
              <a:t>THANK YOU FOR YOUR KIND ATTENTION!</a:t>
            </a:r>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750" y="1585052"/>
            <a:ext cx="7380820" cy="4920547"/>
          </a:xfrm>
        </p:spPr>
      </p:pic>
      <p:sp>
        <p:nvSpPr>
          <p:cNvPr id="6" name="CasellaDiTesto 5"/>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1322363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16632"/>
            <a:ext cx="7772400" cy="1008112"/>
          </a:xfrm>
          <a:solidFill>
            <a:srgbClr val="FFFF00"/>
          </a:solidFill>
          <a:ln w="12700">
            <a:solidFill>
              <a:srgbClr val="002060"/>
            </a:solidFill>
          </a:ln>
        </p:spPr>
        <p:txBody>
          <a:bodyPr>
            <a:normAutofit fontScale="90000"/>
          </a:bodyPr>
          <a:lstStyle/>
          <a:p>
            <a:pPr algn="r"/>
            <a:r>
              <a:rPr lang="it-IT" sz="3200" dirty="0" smtClean="0">
                <a:solidFill>
                  <a:schemeClr val="tx1"/>
                </a:solidFill>
              </a:rPr>
              <a:t>      “Competenze sull’Internazionalizzazione: </a:t>
            </a:r>
            <a:br>
              <a:rPr lang="it-IT" sz="3200" dirty="0" smtClean="0">
                <a:solidFill>
                  <a:schemeClr val="tx1"/>
                </a:solidFill>
              </a:rPr>
            </a:br>
            <a:r>
              <a:rPr lang="it-IT" sz="3200" dirty="0" smtClean="0">
                <a:solidFill>
                  <a:schemeClr val="tx1"/>
                </a:solidFill>
              </a:rPr>
              <a:t>           casi di studio ed esperienze sul campo”</a:t>
            </a:r>
            <a:r>
              <a:rPr lang="it-IT" sz="2800" dirty="0" smtClean="0">
                <a:solidFill>
                  <a:schemeClr val="tx1"/>
                </a:solidFill>
              </a:rPr>
              <a:t> </a:t>
            </a:r>
            <a:endParaRPr lang="it-IT" sz="2800" b="1" dirty="0">
              <a:solidFill>
                <a:schemeClr val="tx1"/>
              </a:solidFill>
              <a:latin typeface="Adobe Caslon Pro Bold" pitchFamily="18" charset="0"/>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5496" y="188640"/>
            <a:ext cx="1080120" cy="763738"/>
          </a:xfrm>
          <a:prstGeom prst="rect">
            <a:avLst/>
          </a:prstGeom>
          <a:noFill/>
          <a:ln w="25400">
            <a:solidFill>
              <a:srgbClr val="FF0000"/>
            </a:solidFill>
          </a:ln>
        </p:spPr>
      </p:pic>
      <p:sp>
        <p:nvSpPr>
          <p:cNvPr id="8" name="CasellaDiTesto 7"/>
          <p:cNvSpPr txBox="1"/>
          <p:nvPr/>
        </p:nvSpPr>
        <p:spPr>
          <a:xfrm>
            <a:off x="1259632" y="1412776"/>
            <a:ext cx="7560840" cy="4832092"/>
          </a:xfrm>
          <a:prstGeom prst="rect">
            <a:avLst/>
          </a:prstGeom>
          <a:noFill/>
        </p:spPr>
        <p:txBody>
          <a:bodyPr wrap="square" rtlCol="0">
            <a:spAutoFit/>
          </a:bodyPr>
          <a:lstStyle/>
          <a:p>
            <a:pPr algn="just"/>
            <a:r>
              <a:rPr lang="it-IT" sz="2400" dirty="0">
                <a:solidFill>
                  <a:srgbClr val="0070C0"/>
                </a:solidFill>
              </a:rPr>
              <a:t>Il progetto </a:t>
            </a:r>
            <a:r>
              <a:rPr lang="it-IT" sz="2400" dirty="0" smtClean="0">
                <a:solidFill>
                  <a:srgbClr val="0070C0"/>
                </a:solidFill>
              </a:rPr>
              <a:t>Made in </a:t>
            </a:r>
            <a:r>
              <a:rPr lang="it-IT" sz="2400" dirty="0" err="1" smtClean="0">
                <a:solidFill>
                  <a:srgbClr val="0070C0"/>
                </a:solidFill>
              </a:rPr>
              <a:t>Italy</a:t>
            </a:r>
            <a:r>
              <a:rPr lang="it-IT" sz="2400" dirty="0" smtClean="0">
                <a:solidFill>
                  <a:srgbClr val="0070C0"/>
                </a:solidFill>
              </a:rPr>
              <a:t> prende </a:t>
            </a:r>
            <a:r>
              <a:rPr lang="it-IT" sz="2400" dirty="0">
                <a:solidFill>
                  <a:srgbClr val="0070C0"/>
                </a:solidFill>
              </a:rPr>
              <a:t>spunto da pregresse esperienze maturate rispettivamente dal:</a:t>
            </a:r>
          </a:p>
          <a:p>
            <a:pPr algn="just"/>
            <a:r>
              <a:rPr lang="it-IT" sz="2400" b="1" dirty="0" err="1">
                <a:solidFill>
                  <a:srgbClr val="0070C0"/>
                </a:solidFill>
              </a:rPr>
              <a:t>Datini</a:t>
            </a:r>
            <a:r>
              <a:rPr lang="it-IT" sz="2400" b="1" dirty="0">
                <a:solidFill>
                  <a:srgbClr val="0070C0"/>
                </a:solidFill>
              </a:rPr>
              <a:t> di Prato             	         </a:t>
            </a:r>
            <a:r>
              <a:rPr lang="it-IT" sz="2400" dirty="0">
                <a:solidFill>
                  <a:srgbClr val="0070C0"/>
                </a:solidFill>
              </a:rPr>
              <a:t>a Wenzhou (Cina)</a:t>
            </a:r>
          </a:p>
          <a:p>
            <a:pPr algn="just"/>
            <a:r>
              <a:rPr lang="it-IT" sz="2400" b="1" dirty="0">
                <a:solidFill>
                  <a:srgbClr val="0070C0"/>
                </a:solidFill>
              </a:rPr>
              <a:t>A. Moro di S. Cesarea Terme  </a:t>
            </a:r>
            <a:r>
              <a:rPr lang="it-IT" sz="2400" b="1" dirty="0" smtClean="0">
                <a:solidFill>
                  <a:srgbClr val="0070C0"/>
                </a:solidFill>
              </a:rPr>
              <a:t> </a:t>
            </a:r>
            <a:r>
              <a:rPr lang="it-IT" sz="2400" dirty="0" smtClean="0">
                <a:solidFill>
                  <a:srgbClr val="0070C0"/>
                </a:solidFill>
              </a:rPr>
              <a:t>ad </a:t>
            </a:r>
            <a:r>
              <a:rPr lang="it-IT" sz="2400" dirty="0">
                <a:solidFill>
                  <a:srgbClr val="0070C0"/>
                </a:solidFill>
              </a:rPr>
              <a:t>Aqaba (Giordania)</a:t>
            </a:r>
          </a:p>
          <a:p>
            <a:pPr algn="just"/>
            <a:r>
              <a:rPr lang="it-IT" sz="2400" dirty="0">
                <a:solidFill>
                  <a:srgbClr val="0070C0"/>
                </a:solidFill>
              </a:rPr>
              <a:t>La prima attività si svolge in </a:t>
            </a:r>
            <a:r>
              <a:rPr lang="it-IT" sz="2400" b="1" dirty="0">
                <a:solidFill>
                  <a:srgbClr val="0070C0"/>
                </a:solidFill>
              </a:rPr>
              <a:t>Vietnam</a:t>
            </a:r>
            <a:r>
              <a:rPr lang="it-IT" sz="2400" dirty="0">
                <a:solidFill>
                  <a:srgbClr val="0070C0"/>
                </a:solidFill>
              </a:rPr>
              <a:t>. </a:t>
            </a:r>
          </a:p>
          <a:p>
            <a:pPr algn="just"/>
            <a:r>
              <a:rPr lang="it-IT" sz="2400" dirty="0">
                <a:solidFill>
                  <a:srgbClr val="0070C0"/>
                </a:solidFill>
              </a:rPr>
              <a:t>Sulla base di un protocollo d’intesa con l’Università di Hanoi vengono incontrati imprenditori vietnamiti ai quali viene proposto un menù italiano. Gli studenti, inoltre, hanno la possibilità di visitare scuole alberghiere vietnamite e confrontarsi con i loro pari età.</a:t>
            </a:r>
          </a:p>
          <a:p>
            <a:pPr algn="just"/>
            <a:r>
              <a:rPr lang="it-IT" sz="2400" dirty="0">
                <a:solidFill>
                  <a:srgbClr val="0070C0"/>
                </a:solidFill>
              </a:rPr>
              <a:t>In collaborazione con l’Ambasciata d’Italia si svolgono vari incontri promozionali </a:t>
            </a:r>
          </a:p>
          <a:p>
            <a:endParaRPr lang="it-IT" sz="2000" b="1" dirty="0">
              <a:solidFill>
                <a:srgbClr val="002060"/>
              </a:solidFill>
            </a:endParaRPr>
          </a:p>
        </p:txBody>
      </p:sp>
      <p:sp>
        <p:nvSpPr>
          <p:cNvPr id="9" name="CasellaDiTesto 8"/>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Tonelli, 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1544371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t>BREVE GALLERIA</a:t>
            </a:r>
            <a:endParaRPr lang="it-IT" dirty="0"/>
          </a:p>
        </p:txBody>
      </p:sp>
      <p:sp>
        <p:nvSpPr>
          <p:cNvPr id="26628" name="CasellaDiTesto 5"/>
          <p:cNvSpPr txBox="1">
            <a:spLocks noChangeArrowheads="1"/>
          </p:cNvSpPr>
          <p:nvPr/>
        </p:nvSpPr>
        <p:spPr bwMode="auto">
          <a:xfrm>
            <a:off x="539750" y="5805488"/>
            <a:ext cx="8280400" cy="522287"/>
          </a:xfrm>
          <a:prstGeom prst="rect">
            <a:avLst/>
          </a:prstGeom>
          <a:noFill/>
          <a:ln w="9525">
            <a:noFill/>
            <a:miter lim="800000"/>
            <a:headEnd/>
            <a:tailEnd/>
          </a:ln>
        </p:spPr>
        <p:txBody>
          <a:bodyPr>
            <a:spAutoFit/>
          </a:bodyPr>
          <a:lstStyle/>
          <a:p>
            <a:pPr algn="ctr"/>
            <a:r>
              <a:rPr lang="it-IT" sz="2800">
                <a:solidFill>
                  <a:schemeClr val="bg2"/>
                </a:solidFill>
                <a:latin typeface="Candara" pitchFamily="34" charset="0"/>
              </a:rPr>
              <a:t>THANK YOU FOR YOUR KIND ATTENTION!</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558897"/>
            <a:ext cx="5099484" cy="3399656"/>
          </a:xfrm>
        </p:spPr>
      </p:pic>
      <p:pic>
        <p:nvPicPr>
          <p:cNvPr id="19458" name="Picture 2" descr="C:\Users\Margherita\Desktop\SINGAPORE AND MALAYSIA\MALAYSIA AND SINGAPORE 2019\DSC_08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104" y="1590476"/>
            <a:ext cx="3049886" cy="457482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38266102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t>BREVE GALLERIA</a:t>
            </a:r>
            <a:endParaRPr lang="it-IT" dirty="0"/>
          </a:p>
        </p:txBody>
      </p:sp>
      <p:sp>
        <p:nvSpPr>
          <p:cNvPr id="26628" name="CasellaDiTesto 5"/>
          <p:cNvSpPr txBox="1">
            <a:spLocks noChangeArrowheads="1"/>
          </p:cNvSpPr>
          <p:nvPr/>
        </p:nvSpPr>
        <p:spPr bwMode="auto">
          <a:xfrm>
            <a:off x="539750" y="5805488"/>
            <a:ext cx="8280400" cy="522287"/>
          </a:xfrm>
          <a:prstGeom prst="rect">
            <a:avLst/>
          </a:prstGeom>
          <a:noFill/>
          <a:ln w="9525">
            <a:noFill/>
            <a:miter lim="800000"/>
            <a:headEnd/>
            <a:tailEnd/>
          </a:ln>
        </p:spPr>
        <p:txBody>
          <a:bodyPr>
            <a:spAutoFit/>
          </a:bodyPr>
          <a:lstStyle/>
          <a:p>
            <a:pPr algn="ctr"/>
            <a:r>
              <a:rPr lang="it-IT" sz="2800">
                <a:solidFill>
                  <a:schemeClr val="bg2"/>
                </a:solidFill>
                <a:latin typeface="Candara" pitchFamily="34" charset="0"/>
              </a:rPr>
              <a:t>THANK YOU FOR YOUR KIND ATTENTION!</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8938" y="1412776"/>
            <a:ext cx="7522023" cy="5014682"/>
          </a:xfrm>
        </p:spPr>
      </p:pic>
      <p:sp>
        <p:nvSpPr>
          <p:cNvPr id="6" name="CasellaDiTesto 5"/>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523427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latin typeface="Calibri" panose="020F0502020204030204" pitchFamily="34" charset="0"/>
              </a:rPr>
              <a:t>BREVE GALLERIA</a:t>
            </a:r>
            <a:endParaRPr lang="it-IT" dirty="0">
              <a:latin typeface="Calibri" panose="020F0502020204030204" pitchFamily="34" charset="0"/>
            </a:endParaRPr>
          </a:p>
        </p:txBody>
      </p:sp>
      <p:sp>
        <p:nvSpPr>
          <p:cNvPr id="6" name="CasellaDiTesto 5"/>
          <p:cNvSpPr txBox="1"/>
          <p:nvPr/>
        </p:nvSpPr>
        <p:spPr>
          <a:xfrm>
            <a:off x="6876256" y="1557338"/>
            <a:ext cx="1944216" cy="4801314"/>
          </a:xfrm>
          <a:prstGeom prst="rect">
            <a:avLst/>
          </a:prstGeom>
          <a:noFill/>
        </p:spPr>
        <p:txBody>
          <a:bodyPr wrap="square" rtlCol="0">
            <a:spAutoFit/>
          </a:bodyPr>
          <a:lstStyle/>
          <a:p>
            <a:r>
              <a:rPr lang="it-IT" b="1" dirty="0" smtClean="0">
                <a:latin typeface="Calibri" panose="020F0502020204030204" pitchFamily="34" charset="0"/>
              </a:rPr>
              <a:t>Martinica, Settembre  2018. Una delegazione del </a:t>
            </a:r>
            <a:r>
              <a:rPr lang="it-IT" b="1" dirty="0" err="1" smtClean="0">
                <a:latin typeface="Calibri" panose="020F0502020204030204" pitchFamily="34" charset="0"/>
              </a:rPr>
              <a:t>Datini</a:t>
            </a:r>
            <a:r>
              <a:rPr lang="it-IT" b="1" dirty="0" smtClean="0">
                <a:latin typeface="Calibri" panose="020F0502020204030204" pitchFamily="34" charset="0"/>
              </a:rPr>
              <a:t> di Prato e dell’</a:t>
            </a:r>
            <a:r>
              <a:rPr lang="it-IT" b="1" dirty="0" err="1" smtClean="0">
                <a:latin typeface="Calibri" panose="020F0502020204030204" pitchFamily="34" charset="0"/>
              </a:rPr>
              <a:t>Ipseo</a:t>
            </a:r>
            <a:r>
              <a:rPr lang="it-IT" b="1" dirty="0" smtClean="0">
                <a:latin typeface="Calibri" panose="020F0502020204030204" pitchFamily="34" charset="0"/>
              </a:rPr>
              <a:t> Aldo Moro getta le basi per un progetto Erasmus su Dieta Mediterranea e prodotti agroalimentari </a:t>
            </a:r>
            <a:r>
              <a:rPr lang="it-IT" b="1" dirty="0" err="1" smtClean="0">
                <a:latin typeface="Calibri" panose="020F0502020204030204" pitchFamily="34" charset="0"/>
              </a:rPr>
              <a:t>tropical</a:t>
            </a:r>
            <a:r>
              <a:rPr lang="it-IT" b="1" dirty="0" smtClean="0">
                <a:latin typeface="Calibri" panose="020F0502020204030204" pitchFamily="34" charset="0"/>
              </a:rPr>
              <a:t>-equatoriali. I due Dirigenti con il Collega della Martinica Didier </a:t>
            </a:r>
            <a:r>
              <a:rPr lang="it-IT" b="1" dirty="0" err="1" smtClean="0">
                <a:latin typeface="Calibri" panose="020F0502020204030204" pitchFamily="34" charset="0"/>
              </a:rPr>
              <a:t>Marmot</a:t>
            </a:r>
            <a:r>
              <a:rPr lang="it-IT" b="1" dirty="0" smtClean="0">
                <a:latin typeface="Calibri" panose="020F0502020204030204" pitchFamily="34" charset="0"/>
              </a:rPr>
              <a:t>.</a:t>
            </a:r>
            <a:endParaRPr lang="it-IT" b="1" dirty="0">
              <a:latin typeface="Calibri" panose="020F0502020204030204" pitchFamily="34" charset="0"/>
            </a:endParaRPr>
          </a:p>
        </p:txBody>
      </p:sp>
      <p:pic>
        <p:nvPicPr>
          <p:cNvPr id="7170" name="Picture 2" descr="F:\SCT 2018 2019\RAPPORTI INTERISTITUZIONALI\ARTICOLI USA CANADA FARINETTI SALENTO IN TASCA\LE FRANCOISE SCHOOL MARTINICA 24092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72815"/>
            <a:ext cx="6624736" cy="44164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540608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latin typeface="Calibri" panose="020F0502020204030204" pitchFamily="34" charset="0"/>
              </a:rPr>
              <a:t>BREVE GALLERIA</a:t>
            </a:r>
            <a:endParaRPr lang="it-IT" dirty="0">
              <a:latin typeface="Calibri" panose="020F0502020204030204" pitchFamily="34" charset="0"/>
            </a:endParaRP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268760"/>
            <a:ext cx="3901393" cy="3096344"/>
          </a:xfrm>
          <a:prstGeom prst="rect">
            <a:avLst/>
          </a:prstGeom>
        </p:spPr>
      </p:pic>
      <p:sp>
        <p:nvSpPr>
          <p:cNvPr id="5" name="CasellaDiTesto 4"/>
          <p:cNvSpPr txBox="1"/>
          <p:nvPr/>
        </p:nvSpPr>
        <p:spPr>
          <a:xfrm>
            <a:off x="467544" y="4941168"/>
            <a:ext cx="7416824" cy="1477328"/>
          </a:xfrm>
          <a:prstGeom prst="rect">
            <a:avLst/>
          </a:prstGeom>
          <a:noFill/>
        </p:spPr>
        <p:txBody>
          <a:bodyPr wrap="square" rtlCol="0">
            <a:spAutoFit/>
          </a:bodyPr>
          <a:lstStyle/>
          <a:p>
            <a:r>
              <a:rPr lang="it-IT" dirty="0"/>
              <a:t>https://m.facebook.com/story.php?story_fbid=713937575651299&amp;id=173437093034686</a:t>
            </a:r>
            <a:endParaRPr lang="it-IT" dirty="0" smtClean="0"/>
          </a:p>
          <a:p>
            <a:endParaRPr lang="it-IT" dirty="0"/>
          </a:p>
          <a:p>
            <a:r>
              <a:rPr lang="it-IT" dirty="0" smtClean="0"/>
              <a:t>https</a:t>
            </a:r>
            <a:r>
              <a:rPr lang="it-IT" dirty="0"/>
              <a:t>://www.instagram.com/p/Bqf8xNUnUkf/?utm_source=ig_share_sheet&amp;igshid=1oqr03ei6cza6&amp;r=wa1</a:t>
            </a:r>
          </a:p>
        </p:txBody>
      </p:sp>
      <p:sp>
        <p:nvSpPr>
          <p:cNvPr id="6" name="CasellaDiTesto 5"/>
          <p:cNvSpPr txBox="1"/>
          <p:nvPr/>
        </p:nvSpPr>
        <p:spPr>
          <a:xfrm>
            <a:off x="467544" y="4581128"/>
            <a:ext cx="8136904" cy="369332"/>
          </a:xfrm>
          <a:prstGeom prst="rect">
            <a:avLst/>
          </a:prstGeom>
          <a:noFill/>
        </p:spPr>
        <p:txBody>
          <a:bodyPr wrap="square" rtlCol="0">
            <a:spAutoFit/>
          </a:bodyPr>
          <a:lstStyle/>
          <a:p>
            <a:r>
              <a:rPr lang="it-IT" dirty="0" err="1" smtClean="0">
                <a:hlinkClick r:id="rId3" action="ppaction://hlinkfile"/>
              </a:rPr>
              <a:t>WhatsApp</a:t>
            </a:r>
            <a:r>
              <a:rPr lang="it-IT" dirty="0" smtClean="0">
                <a:hlinkClick r:id="rId3" action="ppaction://hlinkfile"/>
              </a:rPr>
              <a:t> Video 2018-11-23 </a:t>
            </a:r>
            <a:r>
              <a:rPr lang="it-IT" dirty="0" err="1" smtClean="0">
                <a:hlinkClick r:id="rId3" action="ppaction://hlinkfile"/>
              </a:rPr>
              <a:t>at</a:t>
            </a:r>
            <a:r>
              <a:rPr lang="it-IT" dirty="0" smtClean="0">
                <a:hlinkClick r:id="rId3" action="ppaction://hlinkfile"/>
              </a:rPr>
              <a:t> 7.49.11 PM.mp4</a:t>
            </a:r>
            <a:endParaRPr lang="it-IT" dirty="0"/>
          </a:p>
        </p:txBody>
      </p:sp>
      <p:sp>
        <p:nvSpPr>
          <p:cNvPr id="8" name="CasellaDiTesto 7"/>
          <p:cNvSpPr txBox="1"/>
          <p:nvPr/>
        </p:nvSpPr>
        <p:spPr>
          <a:xfrm>
            <a:off x="4535996" y="2132856"/>
            <a:ext cx="4284476" cy="1200329"/>
          </a:xfrm>
          <a:prstGeom prst="rect">
            <a:avLst/>
          </a:prstGeom>
          <a:noFill/>
        </p:spPr>
        <p:txBody>
          <a:bodyPr wrap="square" rtlCol="0">
            <a:spAutoFit/>
          </a:bodyPr>
          <a:lstStyle/>
          <a:p>
            <a:r>
              <a:rPr lang="it-IT" b="1" dirty="0" smtClean="0">
                <a:latin typeface="Calibri" panose="020F0502020204030204" pitchFamily="34" charset="0"/>
              </a:rPr>
              <a:t>Santa Cesarea Terme, 21/11/2018. L’attrice malese Nabila </a:t>
            </a:r>
            <a:r>
              <a:rPr lang="it-IT" b="1" dirty="0" err="1" smtClean="0">
                <a:latin typeface="Calibri" panose="020F0502020204030204" pitchFamily="34" charset="0"/>
              </a:rPr>
              <a:t>Huda</a:t>
            </a:r>
            <a:r>
              <a:rPr lang="it-IT" b="1" dirty="0" smtClean="0">
                <a:latin typeface="Calibri" panose="020F0502020204030204" pitchFamily="34" charset="0"/>
              </a:rPr>
              <a:t> realizza un servizio sul Salento su indicazione della nostra Ambasciata a Kuala Lumpur</a:t>
            </a:r>
            <a:endParaRPr lang="it-IT" b="1" dirty="0">
              <a:latin typeface="Calibri" panose="020F0502020204030204" pitchFamily="34" charset="0"/>
            </a:endParaRPr>
          </a:p>
        </p:txBody>
      </p:sp>
      <p:sp>
        <p:nvSpPr>
          <p:cNvPr id="9" name="CasellaDiTesto 8"/>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3965696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latin typeface="Calibri" panose="020F0502020204030204" pitchFamily="34" charset="0"/>
              </a:rPr>
              <a:t>BREVE GALLERIA</a:t>
            </a:r>
            <a:endParaRPr lang="it-IT" dirty="0">
              <a:latin typeface="Calibri" panose="020F0502020204030204" pitchFamily="34" charset="0"/>
            </a:endParaRP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80" y="1196752"/>
            <a:ext cx="4788024" cy="3192016"/>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604" y="2348880"/>
            <a:ext cx="3878733" cy="3899054"/>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938434"/>
            <a:ext cx="3168352" cy="2297186"/>
          </a:xfrm>
          <a:prstGeom prst="rect">
            <a:avLst/>
          </a:prstGeom>
        </p:spPr>
      </p:pic>
      <p:sp>
        <p:nvSpPr>
          <p:cNvPr id="8" name="CasellaDiTesto 7"/>
          <p:cNvSpPr txBox="1"/>
          <p:nvPr/>
        </p:nvSpPr>
        <p:spPr>
          <a:xfrm>
            <a:off x="3419872" y="4000996"/>
            <a:ext cx="1624754" cy="2308324"/>
          </a:xfrm>
          <a:prstGeom prst="rect">
            <a:avLst/>
          </a:prstGeom>
          <a:noFill/>
        </p:spPr>
        <p:txBody>
          <a:bodyPr wrap="square" rtlCol="0">
            <a:spAutoFit/>
          </a:bodyPr>
          <a:lstStyle/>
          <a:p>
            <a:r>
              <a:rPr lang="it-IT" b="1" dirty="0" smtClean="0">
                <a:latin typeface="Calibri" panose="020F0502020204030204" pitchFamily="34" charset="0"/>
              </a:rPr>
              <a:t>Roma, 06/11/2018 . L’</a:t>
            </a:r>
            <a:r>
              <a:rPr lang="it-IT" b="1" dirty="0" err="1" smtClean="0">
                <a:latin typeface="Calibri" panose="020F0502020204030204" pitchFamily="34" charset="0"/>
              </a:rPr>
              <a:t>Ipseo</a:t>
            </a:r>
            <a:r>
              <a:rPr lang="it-IT" b="1" dirty="0" smtClean="0">
                <a:latin typeface="Calibri" panose="020F0502020204030204" pitchFamily="34" charset="0"/>
              </a:rPr>
              <a:t> Aldo Moro ricevuto in udienza privata da Sua Santità Papa Francesco</a:t>
            </a:r>
            <a:endParaRPr lang="it-IT" b="1" dirty="0">
              <a:latin typeface="Calibri" panose="020F0502020204030204" pitchFamily="34" charset="0"/>
            </a:endParaRPr>
          </a:p>
        </p:txBody>
      </p:sp>
      <p:sp>
        <p:nvSpPr>
          <p:cNvPr id="9" name="CasellaDiTesto 8"/>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4278832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latin typeface="Calibri" panose="020F0502020204030204" pitchFamily="34" charset="0"/>
              </a:rPr>
              <a:t>BREVE GALLERIA</a:t>
            </a:r>
            <a:endParaRPr lang="it-IT" dirty="0">
              <a:latin typeface="Calibri" panose="020F0502020204030204" pitchFamily="34" charset="0"/>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40" y="1269696"/>
            <a:ext cx="4492976" cy="3383440"/>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3384831"/>
            <a:ext cx="4680520" cy="3120768"/>
          </a:xfrm>
          <a:prstGeom prst="rect">
            <a:avLst/>
          </a:prstGeom>
        </p:spPr>
      </p:pic>
      <p:sp>
        <p:nvSpPr>
          <p:cNvPr id="8" name="CasellaDiTesto 7"/>
          <p:cNvSpPr txBox="1"/>
          <p:nvPr/>
        </p:nvSpPr>
        <p:spPr>
          <a:xfrm>
            <a:off x="223040" y="4797152"/>
            <a:ext cx="3916912" cy="1754326"/>
          </a:xfrm>
          <a:prstGeom prst="rect">
            <a:avLst/>
          </a:prstGeom>
          <a:noFill/>
        </p:spPr>
        <p:txBody>
          <a:bodyPr wrap="square" rtlCol="0">
            <a:spAutoFit/>
          </a:bodyPr>
          <a:lstStyle/>
          <a:p>
            <a:r>
              <a:rPr lang="it-IT" b="1" dirty="0" smtClean="0">
                <a:latin typeface="Calibri" panose="020F0502020204030204" pitchFamily="34" charset="0"/>
              </a:rPr>
              <a:t>Miami, 10-17 Novembre 2018 . L’</a:t>
            </a:r>
            <a:r>
              <a:rPr lang="it-IT" b="1" dirty="0" err="1" smtClean="0">
                <a:latin typeface="Calibri" panose="020F0502020204030204" pitchFamily="34" charset="0"/>
              </a:rPr>
              <a:t>Ipseo</a:t>
            </a:r>
            <a:r>
              <a:rPr lang="it-IT" b="1" dirty="0" smtClean="0">
                <a:latin typeface="Calibri" panose="020F0502020204030204" pitchFamily="34" charset="0"/>
              </a:rPr>
              <a:t> Aldo Moro coordina un pool di cinque scuole alberghiere italiane di eccellenza per la Settimana della Cucina italiana nel mondo. </a:t>
            </a:r>
            <a:r>
              <a:rPr lang="it-IT" b="1" dirty="0" err="1" smtClean="0">
                <a:latin typeface="Calibri" panose="020F0502020204030204" pitchFamily="34" charset="0"/>
              </a:rPr>
              <a:t>Masterclass</a:t>
            </a:r>
            <a:r>
              <a:rPr lang="it-IT" b="1" dirty="0" smtClean="0">
                <a:latin typeface="Calibri" panose="020F0502020204030204" pitchFamily="34" charset="0"/>
              </a:rPr>
              <a:t> con Cristina </a:t>
            </a:r>
            <a:r>
              <a:rPr lang="it-IT" b="1" dirty="0" err="1" smtClean="0">
                <a:latin typeface="Calibri" panose="020F0502020204030204" pitchFamily="34" charset="0"/>
              </a:rPr>
              <a:t>Bowerman</a:t>
            </a:r>
            <a:endParaRPr lang="it-IT" b="1" dirty="0">
              <a:latin typeface="Calibri" panose="020F0502020204030204" pitchFamily="34" charset="0"/>
            </a:endParaRPr>
          </a:p>
        </p:txBody>
      </p:sp>
      <p:sp>
        <p:nvSpPr>
          <p:cNvPr id="9" name="CasellaDiTesto 8"/>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39110881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latin typeface="Calibri" panose="020F0502020204030204" pitchFamily="34" charset="0"/>
              </a:rPr>
              <a:t>BREVE GALLERIA</a:t>
            </a:r>
            <a:endParaRPr lang="it-IT" dirty="0">
              <a:latin typeface="Calibri" panose="020F05020202040302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29" y="1268760"/>
            <a:ext cx="5694900" cy="4271175"/>
          </a:xfrm>
          <a:prstGeom prst="rect">
            <a:avLst/>
          </a:prstGeom>
        </p:spPr>
      </p:pic>
      <p:sp>
        <p:nvSpPr>
          <p:cNvPr id="9" name="CasellaDiTesto 8"/>
          <p:cNvSpPr txBox="1"/>
          <p:nvPr/>
        </p:nvSpPr>
        <p:spPr>
          <a:xfrm>
            <a:off x="5918127" y="1577189"/>
            <a:ext cx="3046485" cy="1754326"/>
          </a:xfrm>
          <a:prstGeom prst="rect">
            <a:avLst/>
          </a:prstGeom>
          <a:noFill/>
        </p:spPr>
        <p:txBody>
          <a:bodyPr wrap="square" rtlCol="0">
            <a:spAutoFit/>
          </a:bodyPr>
          <a:lstStyle/>
          <a:p>
            <a:r>
              <a:rPr lang="it-IT" b="1" dirty="0" smtClean="0">
                <a:latin typeface="Calibri" panose="020F0502020204030204" pitchFamily="34" charset="0"/>
              </a:rPr>
              <a:t>Galatina, 20/11/2018. Oscar </a:t>
            </a:r>
            <a:r>
              <a:rPr lang="it-IT" b="1" dirty="0" err="1" smtClean="0">
                <a:latin typeface="Calibri" panose="020F0502020204030204" pitchFamily="34" charset="0"/>
              </a:rPr>
              <a:t>Farinetti</a:t>
            </a:r>
            <a:r>
              <a:rPr lang="it-IT" b="1" dirty="0" smtClean="0">
                <a:latin typeface="Calibri" panose="020F0502020204030204" pitchFamily="34" charset="0"/>
              </a:rPr>
              <a:t> presenta il suo libro dal titolo </a:t>
            </a:r>
            <a:r>
              <a:rPr lang="it-IT" b="1" i="1" dirty="0" smtClean="0">
                <a:latin typeface="Calibri" panose="020F0502020204030204" pitchFamily="34" charset="0"/>
              </a:rPr>
              <a:t>Quasi.</a:t>
            </a:r>
            <a:r>
              <a:rPr lang="it-IT" b="1" dirty="0" smtClean="0">
                <a:latin typeface="Calibri" panose="020F0502020204030204" pitchFamily="34" charset="0"/>
              </a:rPr>
              <a:t> L’</a:t>
            </a:r>
            <a:r>
              <a:rPr lang="it-IT" b="1" dirty="0" err="1" smtClean="0">
                <a:latin typeface="Calibri" panose="020F0502020204030204" pitchFamily="34" charset="0"/>
              </a:rPr>
              <a:t>Ipseo</a:t>
            </a:r>
            <a:r>
              <a:rPr lang="it-IT" b="1" dirty="0" smtClean="0">
                <a:latin typeface="Calibri" panose="020F0502020204030204" pitchFamily="34" charset="0"/>
              </a:rPr>
              <a:t> Aldo Moro è chiamato a preparare per lui e il </a:t>
            </a:r>
            <a:r>
              <a:rPr lang="it-IT" b="1" smtClean="0">
                <a:latin typeface="Calibri" panose="020F0502020204030204" pitchFamily="34" charset="0"/>
              </a:rPr>
              <a:t>suo entourage </a:t>
            </a:r>
            <a:r>
              <a:rPr lang="it-IT" b="1" dirty="0" smtClean="0">
                <a:latin typeface="Calibri" panose="020F0502020204030204" pitchFamily="34" charset="0"/>
              </a:rPr>
              <a:t>una apprezzatissima cena</a:t>
            </a:r>
            <a:endParaRPr lang="it-IT" b="1" dirty="0">
              <a:latin typeface="Calibri" panose="020F0502020204030204" pitchFamily="34" charset="0"/>
            </a:endParaRPr>
          </a:p>
        </p:txBody>
      </p:sp>
      <p:sp>
        <p:nvSpPr>
          <p:cNvPr id="8" name="CasellaDiTesto 7"/>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427" y="3331515"/>
            <a:ext cx="2771352" cy="301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727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latin typeface="Calibri" panose="020F0502020204030204" pitchFamily="34" charset="0"/>
              </a:rPr>
              <a:t>BREVE GALLERIA</a:t>
            </a:r>
            <a:endParaRPr lang="it-IT" dirty="0">
              <a:latin typeface="Calibri" panose="020F0502020204030204" pitchFamily="34" charset="0"/>
            </a:endParaRPr>
          </a:p>
        </p:txBody>
      </p:sp>
      <p:sp>
        <p:nvSpPr>
          <p:cNvPr id="8" name="CasellaDiTesto 7"/>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
        <p:nvSpPr>
          <p:cNvPr id="9" name="CasellaDiTesto 8"/>
          <p:cNvSpPr txBox="1"/>
          <p:nvPr/>
        </p:nvSpPr>
        <p:spPr>
          <a:xfrm>
            <a:off x="6948264" y="1268760"/>
            <a:ext cx="1622499" cy="4524315"/>
          </a:xfrm>
          <a:prstGeom prst="rect">
            <a:avLst/>
          </a:prstGeom>
          <a:noFill/>
        </p:spPr>
        <p:txBody>
          <a:bodyPr wrap="square" rtlCol="0">
            <a:spAutoFit/>
          </a:bodyPr>
          <a:lstStyle/>
          <a:p>
            <a:r>
              <a:rPr lang="it-IT" b="1" dirty="0" smtClean="0">
                <a:latin typeface="Calibri" panose="020F0502020204030204" pitchFamily="34" charset="0"/>
              </a:rPr>
              <a:t>Vancouver, novembre 2108. Delegazione italiana che celebra la Settimana della Cucina italiana di qualità nel mondo presso il Vancouver </a:t>
            </a:r>
            <a:r>
              <a:rPr lang="it-IT" b="1" smtClean="0">
                <a:latin typeface="Calibri" panose="020F0502020204030204" pitchFamily="34" charset="0"/>
              </a:rPr>
              <a:t>Community College con </a:t>
            </a:r>
            <a:r>
              <a:rPr lang="it-IT" b="1" dirty="0" smtClean="0">
                <a:latin typeface="Calibri" panose="020F0502020204030204" pitchFamily="34" charset="0"/>
              </a:rPr>
              <a:t>lo chef </a:t>
            </a:r>
            <a:r>
              <a:rPr lang="it-IT" b="1" dirty="0" err="1" smtClean="0">
                <a:latin typeface="Calibri" panose="020F0502020204030204" pitchFamily="34" charset="0"/>
              </a:rPr>
              <a:t>tristellato</a:t>
            </a:r>
            <a:r>
              <a:rPr lang="it-IT" b="1" dirty="0" smtClean="0">
                <a:latin typeface="Calibri" panose="020F0502020204030204" pitchFamily="34" charset="0"/>
              </a:rPr>
              <a:t> Heinz Beck.</a:t>
            </a:r>
            <a:endParaRPr lang="it-IT" b="1" dirty="0">
              <a:latin typeface="Calibri" panose="020F0502020204030204" pitchFamily="34"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92132"/>
            <a:ext cx="6632590" cy="4585139"/>
          </a:xfrm>
          <a:prstGeom prst="rect">
            <a:avLst/>
          </a:prstGeom>
        </p:spPr>
      </p:pic>
    </p:spTree>
    <p:extLst>
      <p:ext uri="{BB962C8B-B14F-4D97-AF65-F5344CB8AC3E}">
        <p14:creationId xmlns:p14="http://schemas.microsoft.com/office/powerpoint/2010/main" val="3424289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38138"/>
            <a:ext cx="6275388" cy="1252537"/>
          </a:xfrm>
        </p:spPr>
        <p:txBody>
          <a:bodyPr rtlCol="0">
            <a:normAutofit/>
          </a:bodyPr>
          <a:lstStyle/>
          <a:p>
            <a:pPr fontAlgn="auto">
              <a:spcAft>
                <a:spcPts val="0"/>
              </a:spcAft>
              <a:defRPr/>
            </a:pPr>
            <a:r>
              <a:rPr lang="it-IT" dirty="0" smtClean="0">
                <a:latin typeface="Calibri" panose="020F0502020204030204" pitchFamily="34" charset="0"/>
              </a:rPr>
              <a:t>BREVE GALLERIA</a:t>
            </a:r>
            <a:endParaRPr lang="it-IT" dirty="0">
              <a:latin typeface="Calibri" panose="020F0502020204030204" pitchFamily="34" charset="0"/>
            </a:endParaRPr>
          </a:p>
        </p:txBody>
      </p:sp>
      <p:sp>
        <p:nvSpPr>
          <p:cNvPr id="8" name="CasellaDiTesto 7"/>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pic>
        <p:nvPicPr>
          <p:cNvPr id="22530" name="Picture 2" descr="F:\SCT 2018 2019\DIARIO 2019 2020\SECONDO INVIO\MATERIALI PER SECONDO INVIO\APRILE MAGNASCO BERNARDINI SANTAGAT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6658421" cy="4438948"/>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6948264" y="1268760"/>
            <a:ext cx="1622499" cy="4524315"/>
          </a:xfrm>
          <a:prstGeom prst="rect">
            <a:avLst/>
          </a:prstGeom>
          <a:noFill/>
        </p:spPr>
        <p:txBody>
          <a:bodyPr wrap="square" rtlCol="0">
            <a:spAutoFit/>
          </a:bodyPr>
          <a:lstStyle/>
          <a:p>
            <a:r>
              <a:rPr lang="it-IT" b="1" dirty="0" smtClean="0">
                <a:latin typeface="Calibri" panose="020F0502020204030204" pitchFamily="34" charset="0"/>
              </a:rPr>
              <a:t>Brasilia, 15/08/2019. Delegazione italiana in visita all’Ambasciata d’Italia con Dirigenti Aprile, Magnasco e </a:t>
            </a:r>
            <a:r>
              <a:rPr lang="it-IT" b="1" dirty="0" err="1" smtClean="0">
                <a:latin typeface="Calibri" panose="020F0502020204030204" pitchFamily="34" charset="0"/>
              </a:rPr>
              <a:t>Santagati</a:t>
            </a:r>
            <a:r>
              <a:rPr lang="it-IT" b="1" dirty="0" smtClean="0">
                <a:latin typeface="Calibri" panose="020F0502020204030204" pitchFamily="34" charset="0"/>
              </a:rPr>
              <a:t> insieme con l’Ambasciatore S.E. il Dott. Antonio Bernardini</a:t>
            </a:r>
            <a:endParaRPr lang="it-IT" b="1" dirty="0">
              <a:latin typeface="Calibri" panose="020F0502020204030204" pitchFamily="34" charset="0"/>
            </a:endParaRPr>
          </a:p>
        </p:txBody>
      </p:sp>
    </p:spTree>
    <p:extLst>
      <p:ext uri="{BB962C8B-B14F-4D97-AF65-F5344CB8AC3E}">
        <p14:creationId xmlns:p14="http://schemas.microsoft.com/office/powerpoint/2010/main" val="2990665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539552" y="188640"/>
            <a:ext cx="7772400" cy="1008112"/>
          </a:xfrm>
          <a:prstGeom prst="rect">
            <a:avLst/>
          </a:prstGeom>
          <a:solidFill>
            <a:srgbClr val="FFFF00"/>
          </a:solidFill>
          <a:ln w="12700">
            <a:solidFill>
              <a:srgbClr val="002060"/>
            </a:solidFill>
          </a:ln>
        </p:spPr>
        <p:txBody>
          <a:bodyPr anchor="b">
            <a:normAutofit fontScale="975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a:t>
            </a:r>
            <a:r>
              <a:rPr kumimoji="0" lang="it-IT" sz="31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“Competenze sull’Internazionalizzazione: </a:t>
            </a:r>
            <a:br>
              <a:rPr kumimoji="0" lang="it-IT" sz="31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br>
            <a:r>
              <a:rPr kumimoji="0" lang="it-IT" sz="31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mj-lt"/>
                <a:ea typeface="+mj-ea"/>
                <a:cs typeface="+mj-cs"/>
              </a:rPr>
              <a:t>           casi di studio ed esperienze sul campo” </a:t>
            </a:r>
            <a:endParaRPr kumimoji="0" lang="it-IT" sz="31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Adobe Caslon Pro Bold" pitchFamily="18" charset="0"/>
              <a:ea typeface="+mj-ea"/>
              <a:cs typeface="+mj-cs"/>
            </a:endParaRP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96752"/>
            <a:ext cx="3832977" cy="568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F:\PLANISFERO SENZA NOMI.jpg"/>
          <p:cNvPicPr>
            <a:picLocks noChangeAspect="1" noChangeArrowheads="1"/>
          </p:cNvPicPr>
          <p:nvPr/>
        </p:nvPicPr>
        <p:blipFill>
          <a:blip r:embed="rId3" cstate="print"/>
          <a:srcRect/>
          <a:stretch>
            <a:fillRect/>
          </a:stretch>
        </p:blipFill>
        <p:spPr bwMode="auto">
          <a:xfrm>
            <a:off x="395536" y="332656"/>
            <a:ext cx="1080120" cy="763738"/>
          </a:xfrm>
          <a:prstGeom prst="rect">
            <a:avLst/>
          </a:prstGeom>
          <a:noFill/>
          <a:ln w="25400">
            <a:solidFill>
              <a:srgbClr val="FF0000"/>
            </a:solidFill>
          </a:ln>
        </p:spPr>
      </p:pic>
      <p:sp>
        <p:nvSpPr>
          <p:cNvPr id="9" name="CasellaDiTesto 5"/>
          <p:cNvSpPr txBox="1">
            <a:spLocks noChangeArrowheads="1"/>
          </p:cNvSpPr>
          <p:nvPr/>
        </p:nvSpPr>
        <p:spPr bwMode="auto">
          <a:xfrm>
            <a:off x="4788024" y="2981270"/>
            <a:ext cx="4320480" cy="1815882"/>
          </a:xfrm>
          <a:prstGeom prst="rect">
            <a:avLst/>
          </a:prstGeom>
          <a:noFill/>
          <a:ln w="9525">
            <a:noFill/>
            <a:miter lim="800000"/>
            <a:headEnd/>
            <a:tailEnd/>
          </a:ln>
        </p:spPr>
        <p:txBody>
          <a:bodyPr wrap="square">
            <a:spAutoFit/>
          </a:bodyPr>
          <a:lstStyle/>
          <a:p>
            <a:pPr algn="ctr"/>
            <a:r>
              <a:rPr lang="it-IT" sz="2800" b="1" dirty="0">
                <a:solidFill>
                  <a:srgbClr val="FF0000"/>
                </a:solidFill>
                <a:latin typeface="Candara" pitchFamily="34" charset="0"/>
              </a:rPr>
              <a:t>THANK YOU FOR </a:t>
            </a:r>
            <a:r>
              <a:rPr lang="it-IT" sz="2800" b="1" dirty="0" smtClean="0">
                <a:solidFill>
                  <a:srgbClr val="FF0000"/>
                </a:solidFill>
                <a:latin typeface="Candara" pitchFamily="34" charset="0"/>
              </a:rPr>
              <a:t>YOUR</a:t>
            </a:r>
          </a:p>
          <a:p>
            <a:pPr algn="ctr"/>
            <a:r>
              <a:rPr lang="it-IT" sz="2800" b="1" dirty="0" smtClean="0">
                <a:solidFill>
                  <a:srgbClr val="FF0000"/>
                </a:solidFill>
                <a:latin typeface="Candara" pitchFamily="34" charset="0"/>
              </a:rPr>
              <a:t> </a:t>
            </a:r>
            <a:r>
              <a:rPr lang="it-IT" sz="2800" b="1" dirty="0">
                <a:solidFill>
                  <a:srgbClr val="FF0000"/>
                </a:solidFill>
                <a:latin typeface="Candara" pitchFamily="34" charset="0"/>
              </a:rPr>
              <a:t>KIND ATTENTION</a:t>
            </a:r>
            <a:r>
              <a:rPr lang="it-IT" sz="2800" b="1" dirty="0" smtClean="0">
                <a:solidFill>
                  <a:srgbClr val="FF0000"/>
                </a:solidFill>
                <a:latin typeface="Candara" pitchFamily="34" charset="0"/>
              </a:rPr>
              <a:t>!</a:t>
            </a:r>
          </a:p>
          <a:p>
            <a:pPr algn="ctr"/>
            <a:endParaRPr lang="it-IT" sz="2800" b="1" dirty="0" smtClean="0">
              <a:solidFill>
                <a:srgbClr val="FF0000"/>
              </a:solidFill>
              <a:latin typeface="Candara" pitchFamily="34" charset="0"/>
            </a:endParaRPr>
          </a:p>
          <a:p>
            <a:pPr algn="ctr"/>
            <a:r>
              <a:rPr lang="it-IT" sz="2800" b="1" dirty="0" smtClean="0">
                <a:solidFill>
                  <a:srgbClr val="FF0000"/>
                </a:solidFill>
                <a:latin typeface="Mistral" pitchFamily="66" charset="0"/>
              </a:rPr>
              <a:t>Cristina, Daniele, Paolo</a:t>
            </a:r>
            <a:endParaRPr lang="it-IT" sz="2800" b="1" dirty="0">
              <a:solidFill>
                <a:srgbClr val="FF0000"/>
              </a:solidFill>
              <a:latin typeface="Mistral" pitchFamily="66" charset="0"/>
            </a:endParaRPr>
          </a:p>
        </p:txBody>
      </p:sp>
      <p:sp>
        <p:nvSpPr>
          <p:cNvPr id="8" name="CasellaDiTesto 7"/>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1364636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16632"/>
            <a:ext cx="7772400" cy="1008112"/>
          </a:xfrm>
          <a:solidFill>
            <a:srgbClr val="FFFF00"/>
          </a:solidFill>
          <a:ln w="12700">
            <a:solidFill>
              <a:srgbClr val="002060"/>
            </a:solidFill>
          </a:ln>
        </p:spPr>
        <p:txBody>
          <a:bodyPr>
            <a:normAutofit fontScale="90000"/>
          </a:bodyPr>
          <a:lstStyle/>
          <a:p>
            <a:pPr algn="r"/>
            <a:r>
              <a:rPr lang="it-IT" sz="3200" dirty="0" smtClean="0">
                <a:solidFill>
                  <a:schemeClr val="tx1"/>
                </a:solidFill>
              </a:rPr>
              <a:t>      “Competenze sull’Internazionalizzazione: </a:t>
            </a:r>
            <a:br>
              <a:rPr lang="it-IT" sz="3200" dirty="0" smtClean="0">
                <a:solidFill>
                  <a:schemeClr val="tx1"/>
                </a:solidFill>
              </a:rPr>
            </a:br>
            <a:r>
              <a:rPr lang="it-IT" sz="3200" dirty="0" smtClean="0">
                <a:solidFill>
                  <a:schemeClr val="tx1"/>
                </a:solidFill>
              </a:rPr>
              <a:t>           casi di studio ed esperienze sul campo”</a:t>
            </a:r>
            <a:r>
              <a:rPr lang="it-IT" sz="2800" dirty="0" smtClean="0">
                <a:solidFill>
                  <a:schemeClr val="tx1"/>
                </a:solidFill>
              </a:rPr>
              <a:t> </a:t>
            </a:r>
            <a:endParaRPr lang="it-IT" sz="2800" b="1" dirty="0">
              <a:solidFill>
                <a:schemeClr val="tx1"/>
              </a:solidFill>
              <a:latin typeface="Adobe Caslon Pro Bold" pitchFamily="18" charset="0"/>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5496" y="188640"/>
            <a:ext cx="1080120" cy="763738"/>
          </a:xfrm>
          <a:prstGeom prst="rect">
            <a:avLst/>
          </a:prstGeom>
          <a:noFill/>
          <a:ln w="25400">
            <a:solidFill>
              <a:srgbClr val="FF0000"/>
            </a:solidFill>
          </a:ln>
        </p:spPr>
      </p:pic>
      <p:sp>
        <p:nvSpPr>
          <p:cNvPr id="8" name="CasellaDiTesto 7"/>
          <p:cNvSpPr txBox="1"/>
          <p:nvPr/>
        </p:nvSpPr>
        <p:spPr>
          <a:xfrm>
            <a:off x="179512" y="1340768"/>
            <a:ext cx="8640960" cy="5262979"/>
          </a:xfrm>
          <a:prstGeom prst="rect">
            <a:avLst/>
          </a:prstGeom>
          <a:noFill/>
        </p:spPr>
        <p:txBody>
          <a:bodyPr wrap="square" rtlCol="0">
            <a:spAutoFit/>
          </a:bodyPr>
          <a:lstStyle/>
          <a:p>
            <a:pPr algn="just"/>
            <a:r>
              <a:rPr lang="en-US" sz="2400" b="1" dirty="0" smtClean="0">
                <a:latin typeface="Calibri" panose="020F0502020204030204" pitchFamily="34" charset="0"/>
              </a:rPr>
              <a:t>L’INTERAZIONE CON IL TERRITORIO </a:t>
            </a:r>
          </a:p>
          <a:p>
            <a:pPr algn="just"/>
            <a:endParaRPr lang="en-US" sz="2400" b="1" dirty="0" smtClean="0">
              <a:latin typeface="Calibri" panose="020F0502020204030204" pitchFamily="34" charset="0"/>
            </a:endParaRPr>
          </a:p>
          <a:p>
            <a:pPr marL="342900" indent="-342900" algn="just">
              <a:buFont typeface="Arial" panose="020B0604020202020204" pitchFamily="34" charset="0"/>
              <a:buChar char="•"/>
            </a:pPr>
            <a:r>
              <a:rPr lang="en-US" sz="2400" b="1" dirty="0" smtClean="0">
                <a:latin typeface="Calibri" panose="020F0502020204030204" pitchFamily="34" charset="0"/>
              </a:rPr>
              <a:t>Una </a:t>
            </a:r>
            <a:r>
              <a:rPr lang="en-US" sz="2400" b="1" dirty="0" err="1">
                <a:latin typeface="Calibri" panose="020F0502020204030204" pitchFamily="34" charset="0"/>
              </a:rPr>
              <a:t>scelta</a:t>
            </a:r>
            <a:r>
              <a:rPr lang="en-US" sz="2400" b="1" dirty="0">
                <a:latin typeface="Calibri" panose="020F0502020204030204" pitchFamily="34" charset="0"/>
              </a:rPr>
              <a:t> </a:t>
            </a:r>
            <a:r>
              <a:rPr lang="en-US" sz="2400" b="1" dirty="0" err="1">
                <a:latin typeface="Calibri" panose="020F0502020204030204" pitchFamily="34" charset="0"/>
              </a:rPr>
              <a:t>obbligata</a:t>
            </a:r>
            <a:endParaRPr lang="en-US" sz="2400" b="1" i="1" dirty="0">
              <a:solidFill>
                <a:srgbClr val="FF0000"/>
              </a:solidFill>
              <a:latin typeface="Calibri" panose="020F0502020204030204" pitchFamily="34" charset="0"/>
            </a:endParaRPr>
          </a:p>
          <a:p>
            <a:pPr marL="342900" indent="-342900" algn="just">
              <a:buFont typeface="Arial" panose="020B0604020202020204" pitchFamily="34" charset="0"/>
              <a:buChar char="•"/>
            </a:pPr>
            <a:r>
              <a:rPr lang="en-US" sz="2400" b="1" dirty="0">
                <a:latin typeface="Calibri" panose="020F0502020204030204" pitchFamily="34" charset="0"/>
              </a:rPr>
              <a:t>Il </a:t>
            </a:r>
            <a:r>
              <a:rPr lang="en-US" sz="2400" b="1" dirty="0" err="1">
                <a:latin typeface="Calibri" panose="020F0502020204030204" pitchFamily="34" charset="0"/>
              </a:rPr>
              <a:t>rapporto</a:t>
            </a:r>
            <a:r>
              <a:rPr lang="en-US" sz="2400" b="1" dirty="0">
                <a:latin typeface="Calibri" panose="020F0502020204030204" pitchFamily="34" charset="0"/>
              </a:rPr>
              <a:t> </a:t>
            </a:r>
            <a:r>
              <a:rPr lang="en-US" sz="2400" b="1" dirty="0" err="1">
                <a:latin typeface="Calibri" panose="020F0502020204030204" pitchFamily="34" charset="0"/>
              </a:rPr>
              <a:t>intenso</a:t>
            </a:r>
            <a:r>
              <a:rPr lang="en-US" sz="2400" b="1" dirty="0">
                <a:latin typeface="Calibri" panose="020F0502020204030204" pitchFamily="34" charset="0"/>
              </a:rPr>
              <a:t> con le </a:t>
            </a:r>
            <a:r>
              <a:rPr lang="en-US" sz="2400" b="1" dirty="0" err="1">
                <a:latin typeface="Calibri" panose="020F0502020204030204" pitchFamily="34" charset="0"/>
              </a:rPr>
              <a:t>realtà</a:t>
            </a:r>
            <a:r>
              <a:rPr lang="en-US" sz="2400" b="1" dirty="0">
                <a:latin typeface="Calibri" panose="020F0502020204030204" pitchFamily="34" charset="0"/>
              </a:rPr>
              <a:t> </a:t>
            </a:r>
            <a:r>
              <a:rPr lang="en-US" sz="2400" b="1" dirty="0" err="1">
                <a:latin typeface="Calibri" panose="020F0502020204030204" pitchFamily="34" charset="0"/>
              </a:rPr>
              <a:t>produttive</a:t>
            </a:r>
            <a:r>
              <a:rPr lang="en-US" sz="2400" b="1" dirty="0">
                <a:latin typeface="Calibri" panose="020F0502020204030204" pitchFamily="34" charset="0"/>
              </a:rPr>
              <a:t> </a:t>
            </a:r>
            <a:r>
              <a:rPr lang="en-US" sz="2400" b="1" dirty="0" err="1">
                <a:latin typeface="Calibri" panose="020F0502020204030204" pitchFamily="34" charset="0"/>
              </a:rPr>
              <a:t>locali</a:t>
            </a:r>
            <a:r>
              <a:rPr lang="en-US" sz="2400" b="1" dirty="0">
                <a:latin typeface="Calibri" panose="020F0502020204030204" pitchFamily="34" charset="0"/>
              </a:rPr>
              <a:t> </a:t>
            </a:r>
            <a:r>
              <a:rPr lang="en-US" sz="2400" b="1" dirty="0" err="1">
                <a:latin typeface="Calibri" panose="020F0502020204030204" pitchFamily="34" charset="0"/>
              </a:rPr>
              <a:t>elemento</a:t>
            </a:r>
            <a:r>
              <a:rPr lang="en-US" sz="2400" b="1" dirty="0">
                <a:latin typeface="Calibri" panose="020F0502020204030204" pitchFamily="34" charset="0"/>
              </a:rPr>
              <a:t> </a:t>
            </a:r>
            <a:r>
              <a:rPr lang="en-US" sz="2400" b="1" dirty="0" err="1">
                <a:latin typeface="Calibri" panose="020F0502020204030204" pitchFamily="34" charset="0"/>
              </a:rPr>
              <a:t>imprescindibile</a:t>
            </a:r>
            <a:r>
              <a:rPr lang="en-US" sz="2400" b="1" dirty="0">
                <a:latin typeface="Calibri" panose="020F0502020204030204" pitchFamily="34" charset="0"/>
              </a:rPr>
              <a:t> per </a:t>
            </a:r>
            <a:r>
              <a:rPr lang="en-US" sz="2400" b="1" dirty="0" err="1">
                <a:latin typeface="Calibri" panose="020F0502020204030204" pitchFamily="34" charset="0"/>
              </a:rPr>
              <a:t>l’alternanza</a:t>
            </a:r>
            <a:r>
              <a:rPr lang="en-US" sz="2400" b="1" dirty="0">
                <a:latin typeface="Calibri" panose="020F0502020204030204" pitchFamily="34" charset="0"/>
              </a:rPr>
              <a:t> </a:t>
            </a:r>
            <a:r>
              <a:rPr lang="en-US" sz="2400" b="1" dirty="0" err="1">
                <a:latin typeface="Calibri" panose="020F0502020204030204" pitchFamily="34" charset="0"/>
              </a:rPr>
              <a:t>scuola-lavoro</a:t>
            </a:r>
            <a:r>
              <a:rPr lang="en-US" sz="2400" b="1" dirty="0">
                <a:latin typeface="Calibri" panose="020F0502020204030204" pitchFamily="34" charset="0"/>
              </a:rPr>
              <a:t> e per la </a:t>
            </a:r>
            <a:r>
              <a:rPr lang="en-US" sz="2400" b="1" dirty="0" err="1">
                <a:latin typeface="Calibri" panose="020F0502020204030204" pitchFamily="34" charset="0"/>
              </a:rPr>
              <a:t>promozione</a:t>
            </a:r>
            <a:r>
              <a:rPr lang="en-US" sz="2400" b="1" dirty="0">
                <a:latin typeface="Calibri" panose="020F0502020204030204" pitchFamily="34" charset="0"/>
              </a:rPr>
              <a:t> </a:t>
            </a:r>
            <a:r>
              <a:rPr lang="en-US" sz="2400" b="1" dirty="0" err="1">
                <a:latin typeface="Calibri" panose="020F0502020204030204" pitchFamily="34" charset="0"/>
              </a:rPr>
              <a:t>reciproca</a:t>
            </a:r>
            <a:endParaRPr lang="en-US" sz="2400" b="1" i="1" dirty="0">
              <a:solidFill>
                <a:srgbClr val="FF0000"/>
              </a:solidFill>
              <a:latin typeface="Calibri" panose="020F0502020204030204" pitchFamily="34" charset="0"/>
            </a:endParaRPr>
          </a:p>
          <a:p>
            <a:pPr marL="342900" indent="-342900" algn="just">
              <a:buFont typeface="Arial" panose="020B0604020202020204" pitchFamily="34" charset="0"/>
              <a:buChar char="•"/>
            </a:pPr>
            <a:r>
              <a:rPr lang="en-US" sz="2400" b="1" dirty="0">
                <a:latin typeface="Calibri" panose="020F0502020204030204" pitchFamily="34" charset="0"/>
              </a:rPr>
              <a:t>Una </a:t>
            </a:r>
            <a:r>
              <a:rPr lang="en-US" sz="2400" b="1" i="1" dirty="0" err="1">
                <a:solidFill>
                  <a:srgbClr val="FF0000"/>
                </a:solidFill>
                <a:latin typeface="Calibri" panose="020F0502020204030204" pitchFamily="34" charset="0"/>
              </a:rPr>
              <a:t>ragione</a:t>
            </a:r>
            <a:r>
              <a:rPr lang="en-US" sz="2400" b="1" i="1" dirty="0">
                <a:solidFill>
                  <a:srgbClr val="FF0000"/>
                </a:solidFill>
                <a:latin typeface="Calibri" panose="020F0502020204030204" pitchFamily="34" charset="0"/>
              </a:rPr>
              <a:t> di </a:t>
            </a:r>
            <a:r>
              <a:rPr lang="en-US" sz="2400" b="1" i="1" dirty="0" err="1">
                <a:solidFill>
                  <a:srgbClr val="FF0000"/>
                </a:solidFill>
                <a:latin typeface="Calibri" panose="020F0502020204030204" pitchFamily="34" charset="0"/>
              </a:rPr>
              <a:t>scambio</a:t>
            </a:r>
            <a:r>
              <a:rPr lang="en-US" sz="2400" b="1" i="1" dirty="0">
                <a:solidFill>
                  <a:srgbClr val="FF0000"/>
                </a:solidFill>
                <a:latin typeface="Calibri" panose="020F0502020204030204" pitchFamily="34" charset="0"/>
              </a:rPr>
              <a:t> </a:t>
            </a:r>
            <a:r>
              <a:rPr lang="en-US" sz="2400" b="1" dirty="0" err="1">
                <a:latin typeface="Calibri" panose="020F0502020204030204" pitchFamily="34" charset="0"/>
              </a:rPr>
              <a:t>alla</a:t>
            </a:r>
            <a:r>
              <a:rPr lang="en-US" sz="2400" b="1" dirty="0">
                <a:latin typeface="Calibri" panose="020F0502020204030204" pitchFamily="34" charset="0"/>
              </a:rPr>
              <a:t> base di un </a:t>
            </a:r>
            <a:r>
              <a:rPr lang="en-US" sz="2400" b="1" dirty="0" err="1">
                <a:latin typeface="Calibri" panose="020F0502020204030204" pitchFamily="34" charset="0"/>
              </a:rPr>
              <a:t>rapporto</a:t>
            </a:r>
            <a:r>
              <a:rPr lang="en-US" sz="2400" b="1" dirty="0">
                <a:latin typeface="Calibri" panose="020F0502020204030204" pitchFamily="34" charset="0"/>
              </a:rPr>
              <a:t> </a:t>
            </a:r>
            <a:r>
              <a:rPr lang="en-US" sz="2400" b="1" dirty="0" err="1">
                <a:latin typeface="Calibri" panose="020F0502020204030204" pitchFamily="34" charset="0"/>
              </a:rPr>
              <a:t>durevole</a:t>
            </a:r>
            <a:r>
              <a:rPr lang="en-US" sz="2400" b="1" dirty="0">
                <a:latin typeface="Calibri" panose="020F0502020204030204" pitchFamily="34" charset="0"/>
              </a:rPr>
              <a:t> e </a:t>
            </a:r>
            <a:r>
              <a:rPr lang="en-US" sz="2400" b="1" i="1" dirty="0" err="1">
                <a:solidFill>
                  <a:srgbClr val="FF0000"/>
                </a:solidFill>
                <a:latin typeface="Calibri" panose="020F0502020204030204" pitchFamily="34" charset="0"/>
              </a:rPr>
              <a:t>su</a:t>
            </a:r>
            <a:r>
              <a:rPr lang="en-US" sz="2400" b="1" i="1" dirty="0">
                <a:solidFill>
                  <a:srgbClr val="FF0000"/>
                </a:solidFill>
                <a:latin typeface="Calibri" panose="020F0502020204030204" pitchFamily="34" charset="0"/>
              </a:rPr>
              <a:t> base </a:t>
            </a:r>
            <a:r>
              <a:rPr lang="en-US" sz="2400" b="1" i="1" dirty="0" err="1">
                <a:solidFill>
                  <a:srgbClr val="FF0000"/>
                </a:solidFill>
                <a:latin typeface="Calibri" panose="020F0502020204030204" pitchFamily="34" charset="0"/>
              </a:rPr>
              <a:t>paritaria</a:t>
            </a:r>
            <a:endParaRPr lang="en-US" sz="2400" b="1" i="1" dirty="0">
              <a:solidFill>
                <a:srgbClr val="FF0000"/>
              </a:solidFill>
              <a:latin typeface="Calibri" panose="020F0502020204030204" pitchFamily="34" charset="0"/>
            </a:endParaRPr>
          </a:p>
          <a:p>
            <a:pPr marL="342900" indent="-342900" algn="just">
              <a:buFont typeface="Arial" panose="020B0604020202020204" pitchFamily="34" charset="0"/>
              <a:buChar char="•"/>
            </a:pPr>
            <a:r>
              <a:rPr lang="en-US" sz="2400" b="1" dirty="0">
                <a:latin typeface="Calibri" panose="020F0502020204030204" pitchFamily="34" charset="0"/>
              </a:rPr>
              <a:t>Un </a:t>
            </a:r>
            <a:r>
              <a:rPr lang="en-US" sz="2400" b="1" i="1" dirty="0" err="1">
                <a:solidFill>
                  <a:srgbClr val="FF0000"/>
                </a:solidFill>
                <a:latin typeface="Calibri" panose="020F0502020204030204" pitchFamily="34" charset="0"/>
              </a:rPr>
              <a:t>approccio</a:t>
            </a:r>
            <a:r>
              <a:rPr lang="en-US" sz="2400" b="1" i="1" dirty="0">
                <a:solidFill>
                  <a:srgbClr val="FF0000"/>
                </a:solidFill>
                <a:latin typeface="Calibri" panose="020F0502020204030204" pitchFamily="34" charset="0"/>
              </a:rPr>
              <a:t> </a:t>
            </a:r>
            <a:r>
              <a:rPr lang="en-US" sz="2400" b="1" i="1" dirty="0" err="1">
                <a:solidFill>
                  <a:srgbClr val="FF0000"/>
                </a:solidFill>
                <a:latin typeface="Calibri" panose="020F0502020204030204" pitchFamily="34" charset="0"/>
              </a:rPr>
              <a:t>umile</a:t>
            </a:r>
            <a:r>
              <a:rPr lang="en-US" sz="2400" b="1" i="1" dirty="0">
                <a:solidFill>
                  <a:srgbClr val="FF0000"/>
                </a:solidFill>
                <a:latin typeface="Calibri" panose="020F0502020204030204" pitchFamily="34" charset="0"/>
              </a:rPr>
              <a:t> e </a:t>
            </a:r>
            <a:r>
              <a:rPr lang="en-US" sz="2400" b="1" i="1" dirty="0" err="1">
                <a:solidFill>
                  <a:srgbClr val="FF0000"/>
                </a:solidFill>
                <a:latin typeface="Calibri" panose="020F0502020204030204" pitchFamily="34" charset="0"/>
              </a:rPr>
              <a:t>aperto</a:t>
            </a:r>
            <a:r>
              <a:rPr lang="en-US" sz="2400" b="1" dirty="0">
                <a:latin typeface="Calibri" panose="020F0502020204030204" pitchFamily="34" charset="0"/>
              </a:rPr>
              <a:t>, </a:t>
            </a:r>
            <a:r>
              <a:rPr lang="en-US" sz="2400" b="1" dirty="0" err="1">
                <a:latin typeface="Calibri" panose="020F0502020204030204" pitchFamily="34" charset="0"/>
              </a:rPr>
              <a:t>che</a:t>
            </a:r>
            <a:r>
              <a:rPr lang="en-US" sz="2400" b="1" dirty="0">
                <a:latin typeface="Calibri" panose="020F0502020204030204" pitchFamily="34" charset="0"/>
              </a:rPr>
              <a:t> </a:t>
            </a:r>
            <a:r>
              <a:rPr lang="en-US" sz="2400" b="1" dirty="0" err="1">
                <a:latin typeface="Calibri" panose="020F0502020204030204" pitchFamily="34" charset="0"/>
              </a:rPr>
              <a:t>denoti</a:t>
            </a:r>
            <a:r>
              <a:rPr lang="en-US" sz="2400" b="1" dirty="0">
                <a:latin typeface="Calibri" panose="020F0502020204030204" pitchFamily="34" charset="0"/>
              </a:rPr>
              <a:t> lo </a:t>
            </a:r>
            <a:r>
              <a:rPr lang="en-US" sz="2400" b="1" dirty="0" err="1">
                <a:latin typeface="Calibri" panose="020F0502020204030204" pitchFamily="34" charset="0"/>
              </a:rPr>
              <a:t>spirito</a:t>
            </a:r>
            <a:r>
              <a:rPr lang="en-US" sz="2400" b="1" dirty="0">
                <a:latin typeface="Calibri" panose="020F0502020204030204" pitchFamily="34" charset="0"/>
              </a:rPr>
              <a:t> di </a:t>
            </a:r>
            <a:r>
              <a:rPr lang="en-US" sz="2400" b="1" dirty="0" err="1">
                <a:latin typeface="Calibri" panose="020F0502020204030204" pitchFamily="34" charset="0"/>
              </a:rPr>
              <a:t>servizio</a:t>
            </a:r>
            <a:r>
              <a:rPr lang="en-US" sz="2400" b="1" dirty="0">
                <a:latin typeface="Calibri" panose="020F0502020204030204" pitchFamily="34" charset="0"/>
              </a:rPr>
              <a:t> con </a:t>
            </a:r>
            <a:r>
              <a:rPr lang="en-US" sz="2400" b="1" dirty="0" err="1">
                <a:latin typeface="Calibri" panose="020F0502020204030204" pitchFamily="34" charset="0"/>
              </a:rPr>
              <a:t>il</a:t>
            </a:r>
            <a:r>
              <a:rPr lang="en-US" sz="2400" b="1" dirty="0">
                <a:latin typeface="Calibri" panose="020F0502020204030204" pitchFamily="34" charset="0"/>
              </a:rPr>
              <a:t> quale ci </a:t>
            </a:r>
            <a:r>
              <a:rPr lang="en-US" sz="2400" b="1" dirty="0" err="1">
                <a:latin typeface="Calibri" panose="020F0502020204030204" pitchFamily="34" charset="0"/>
              </a:rPr>
              <a:t>si</a:t>
            </a:r>
            <a:r>
              <a:rPr lang="en-US" sz="2400" b="1" dirty="0">
                <a:latin typeface="Calibri" panose="020F0502020204030204" pitchFamily="34" charset="0"/>
              </a:rPr>
              <a:t> </a:t>
            </a:r>
            <a:r>
              <a:rPr lang="en-US" sz="2400" b="1" dirty="0" err="1">
                <a:latin typeface="Calibri" panose="020F0502020204030204" pitchFamily="34" charset="0"/>
              </a:rPr>
              <a:t>accosta</a:t>
            </a:r>
            <a:r>
              <a:rPr lang="en-US" sz="2400" b="1" dirty="0">
                <a:latin typeface="Calibri" panose="020F0502020204030204" pitchFamily="34" charset="0"/>
              </a:rPr>
              <a:t> </a:t>
            </a:r>
            <a:r>
              <a:rPr lang="en-US" sz="2400" b="1" dirty="0" err="1">
                <a:latin typeface="Calibri" panose="020F0502020204030204" pitchFamily="34" charset="0"/>
              </a:rPr>
              <a:t>alle</a:t>
            </a:r>
            <a:r>
              <a:rPr lang="en-US" sz="2400" b="1" dirty="0">
                <a:latin typeface="Calibri" panose="020F0502020204030204" pitchFamily="34" charset="0"/>
              </a:rPr>
              <a:t> </a:t>
            </a:r>
            <a:r>
              <a:rPr lang="en-US" sz="2400" b="1" dirty="0" err="1">
                <a:latin typeface="Calibri" panose="020F0502020204030204" pitchFamily="34" charset="0"/>
              </a:rPr>
              <a:t>altre</a:t>
            </a:r>
            <a:r>
              <a:rPr lang="en-US" sz="2400" b="1" dirty="0">
                <a:latin typeface="Calibri" panose="020F0502020204030204" pitchFamily="34" charset="0"/>
              </a:rPr>
              <a:t> </a:t>
            </a:r>
            <a:r>
              <a:rPr lang="en-US" sz="2400" b="1" dirty="0" err="1">
                <a:latin typeface="Calibri" panose="020F0502020204030204" pitchFamily="34" charset="0"/>
              </a:rPr>
              <a:t>componenti</a:t>
            </a:r>
            <a:r>
              <a:rPr lang="en-US" sz="2400" b="1" dirty="0">
                <a:latin typeface="Calibri" panose="020F0502020204030204" pitchFamily="34" charset="0"/>
              </a:rPr>
              <a:t> </a:t>
            </a:r>
            <a:r>
              <a:rPr lang="en-US" sz="2400" b="1" dirty="0" err="1">
                <a:latin typeface="Calibri" panose="020F0502020204030204" pitchFamily="34" charset="0"/>
              </a:rPr>
              <a:t>della</a:t>
            </a:r>
            <a:r>
              <a:rPr lang="en-US" sz="2400" b="1" dirty="0">
                <a:latin typeface="Calibri" panose="020F0502020204030204" pitchFamily="34" charset="0"/>
              </a:rPr>
              <a:t> </a:t>
            </a:r>
            <a:r>
              <a:rPr lang="en-US" sz="2400" b="1" dirty="0" err="1">
                <a:latin typeface="Calibri" panose="020F0502020204030204" pitchFamily="34" charset="0"/>
              </a:rPr>
              <a:t>comunità</a:t>
            </a:r>
            <a:endParaRPr lang="en-US" sz="2400" b="1" dirty="0">
              <a:latin typeface="Calibri" panose="020F0502020204030204" pitchFamily="34" charset="0"/>
            </a:endParaRPr>
          </a:p>
          <a:p>
            <a:pPr marL="342900" indent="-342900" algn="just">
              <a:buFont typeface="Arial" panose="020B0604020202020204" pitchFamily="34" charset="0"/>
              <a:buChar char="•"/>
            </a:pPr>
            <a:r>
              <a:rPr lang="en-US" sz="2400" b="1" dirty="0">
                <a:latin typeface="Calibri" panose="020F0502020204030204" pitchFamily="34" charset="0"/>
              </a:rPr>
              <a:t>Una </a:t>
            </a:r>
            <a:r>
              <a:rPr lang="en-US" sz="2400" b="1" dirty="0" err="1">
                <a:latin typeface="Calibri" panose="020F0502020204030204" pitchFamily="34" charset="0"/>
              </a:rPr>
              <a:t>piena</a:t>
            </a:r>
            <a:r>
              <a:rPr lang="en-US" sz="2400" b="1" dirty="0">
                <a:latin typeface="Calibri" panose="020F0502020204030204" pitchFamily="34" charset="0"/>
              </a:rPr>
              <a:t> </a:t>
            </a:r>
            <a:r>
              <a:rPr lang="en-US" sz="2400" b="1" dirty="0" err="1">
                <a:latin typeface="Calibri" panose="020F0502020204030204" pitchFamily="34" charset="0"/>
              </a:rPr>
              <a:t>consapevolezza</a:t>
            </a:r>
            <a:r>
              <a:rPr lang="en-US" sz="2400" b="1" dirty="0">
                <a:latin typeface="Calibri" panose="020F0502020204030204" pitchFamily="34" charset="0"/>
              </a:rPr>
              <a:t> di </a:t>
            </a:r>
            <a:r>
              <a:rPr lang="en-US" sz="2400" b="1" dirty="0" err="1">
                <a:latin typeface="Calibri" panose="020F0502020204030204" pitchFamily="34" charset="0"/>
              </a:rPr>
              <a:t>essere</a:t>
            </a:r>
            <a:r>
              <a:rPr lang="en-US" sz="2400" b="1" dirty="0">
                <a:latin typeface="Calibri" panose="020F0502020204030204" pitchFamily="34" charset="0"/>
              </a:rPr>
              <a:t> </a:t>
            </a:r>
            <a:r>
              <a:rPr lang="en-US" sz="2400" b="1" i="1" dirty="0" err="1">
                <a:solidFill>
                  <a:srgbClr val="FF0000"/>
                </a:solidFill>
                <a:latin typeface="Calibri" panose="020F0502020204030204" pitchFamily="34" charset="0"/>
              </a:rPr>
              <a:t>attori</a:t>
            </a:r>
            <a:r>
              <a:rPr lang="en-US" sz="2400" b="1" i="1" dirty="0">
                <a:solidFill>
                  <a:srgbClr val="FF0000"/>
                </a:solidFill>
                <a:latin typeface="Calibri" panose="020F0502020204030204" pitchFamily="34" charset="0"/>
              </a:rPr>
              <a:t> di </a:t>
            </a:r>
            <a:r>
              <a:rPr lang="en-US" sz="2400" b="1" i="1" dirty="0" err="1">
                <a:solidFill>
                  <a:srgbClr val="FF0000"/>
                </a:solidFill>
                <a:latin typeface="Calibri" panose="020F0502020204030204" pitchFamily="34" charset="0"/>
              </a:rPr>
              <a:t>cambiamento</a:t>
            </a:r>
            <a:r>
              <a:rPr lang="en-US" sz="2400" b="1" dirty="0">
                <a:latin typeface="Calibri" panose="020F0502020204030204" pitchFamily="34" charset="0"/>
              </a:rPr>
              <a:t> e di </a:t>
            </a:r>
            <a:r>
              <a:rPr lang="en-US" sz="2400" b="1" dirty="0" err="1">
                <a:latin typeface="Calibri" panose="020F0502020204030204" pitchFamily="34" charset="0"/>
              </a:rPr>
              <a:t>concorrere</a:t>
            </a:r>
            <a:r>
              <a:rPr lang="en-US" sz="2400" b="1" dirty="0">
                <a:latin typeface="Calibri" panose="020F0502020204030204" pitchFamily="34" charset="0"/>
              </a:rPr>
              <a:t> </a:t>
            </a:r>
            <a:r>
              <a:rPr lang="en-US" sz="2400" b="1" dirty="0" err="1">
                <a:latin typeface="Calibri" panose="020F0502020204030204" pitchFamily="34" charset="0"/>
              </a:rPr>
              <a:t>all’economia</a:t>
            </a:r>
            <a:r>
              <a:rPr lang="en-US" sz="2400" b="1" dirty="0">
                <a:latin typeface="Calibri" panose="020F0502020204030204" pitchFamily="34" charset="0"/>
              </a:rPr>
              <a:t> e </a:t>
            </a:r>
            <a:r>
              <a:rPr lang="en-US" sz="2400" b="1" dirty="0" err="1">
                <a:latin typeface="Calibri" panose="020F0502020204030204" pitchFamily="34" charset="0"/>
              </a:rPr>
              <a:t>allo</a:t>
            </a:r>
            <a:r>
              <a:rPr lang="en-US" sz="2400" b="1" dirty="0">
                <a:latin typeface="Calibri" panose="020F0502020204030204" pitchFamily="34" charset="0"/>
              </a:rPr>
              <a:t> </a:t>
            </a:r>
            <a:r>
              <a:rPr lang="en-US" sz="2400" b="1" dirty="0" err="1" smtClean="0">
                <a:latin typeface="Calibri" panose="020F0502020204030204" pitchFamily="34" charset="0"/>
              </a:rPr>
              <a:t>sviluppo</a:t>
            </a:r>
            <a:endParaRPr lang="en-US" sz="2400" b="1" dirty="0">
              <a:latin typeface="Calibri" panose="020F0502020204030204" pitchFamily="34" charset="0"/>
            </a:endParaRPr>
          </a:p>
          <a:p>
            <a:pPr marL="342900" indent="-342900" algn="just">
              <a:buFont typeface="Arial" panose="020B0604020202020204" pitchFamily="34" charset="0"/>
              <a:buChar char="•"/>
            </a:pPr>
            <a:r>
              <a:rPr lang="en-US" sz="2400" b="1" dirty="0">
                <a:latin typeface="Calibri" panose="020F0502020204030204" pitchFamily="34" charset="0"/>
              </a:rPr>
              <a:t>Una </a:t>
            </a:r>
            <a:r>
              <a:rPr lang="en-US" sz="2400" b="1" dirty="0" err="1">
                <a:latin typeface="Calibri" panose="020F0502020204030204" pitchFamily="34" charset="0"/>
              </a:rPr>
              <a:t>spiccata</a:t>
            </a:r>
            <a:r>
              <a:rPr lang="en-US" sz="2400" b="1" dirty="0">
                <a:latin typeface="Calibri" panose="020F0502020204030204" pitchFamily="34" charset="0"/>
              </a:rPr>
              <a:t> </a:t>
            </a:r>
            <a:r>
              <a:rPr lang="en-US" sz="2400" b="1" dirty="0" err="1">
                <a:latin typeface="Calibri" panose="020F0502020204030204" pitchFamily="34" charset="0"/>
              </a:rPr>
              <a:t>propensione</a:t>
            </a:r>
            <a:r>
              <a:rPr lang="en-US" sz="2400" b="1" dirty="0">
                <a:latin typeface="Calibri" panose="020F0502020204030204" pitchFamily="34" charset="0"/>
              </a:rPr>
              <a:t> </a:t>
            </a:r>
            <a:r>
              <a:rPr lang="en-US" sz="2400" b="1" dirty="0" err="1">
                <a:latin typeface="Calibri" panose="020F0502020204030204" pitchFamily="34" charset="0"/>
              </a:rPr>
              <a:t>alla</a:t>
            </a:r>
            <a:r>
              <a:rPr lang="en-US" sz="2400" b="1" dirty="0">
                <a:latin typeface="Calibri" panose="020F0502020204030204" pitchFamily="34" charset="0"/>
              </a:rPr>
              <a:t> </a:t>
            </a:r>
            <a:r>
              <a:rPr lang="en-US" sz="2400" b="1" i="1" dirty="0" err="1">
                <a:solidFill>
                  <a:srgbClr val="FF0000"/>
                </a:solidFill>
                <a:latin typeface="Calibri" panose="020F0502020204030204" pitchFamily="34" charset="0"/>
              </a:rPr>
              <a:t>sperimentazione</a:t>
            </a:r>
            <a:endParaRPr lang="en-US" sz="2400" b="1" i="1" dirty="0">
              <a:solidFill>
                <a:srgbClr val="FF0000"/>
              </a:solidFill>
              <a:latin typeface="Calibri" panose="020F0502020204030204" pitchFamily="34" charset="0"/>
            </a:endParaRPr>
          </a:p>
          <a:p>
            <a:endParaRPr lang="it-IT" sz="2400" b="1" dirty="0">
              <a:solidFill>
                <a:srgbClr val="002060"/>
              </a:solidFill>
            </a:endParaRPr>
          </a:p>
        </p:txBody>
      </p:sp>
      <p:sp>
        <p:nvSpPr>
          <p:cNvPr id="6" name="CasellaDiTesto 5"/>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Tonelli, 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17510396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16632"/>
            <a:ext cx="7772400" cy="1008112"/>
          </a:xfrm>
          <a:solidFill>
            <a:srgbClr val="FFFF00"/>
          </a:solidFill>
          <a:ln w="12700">
            <a:solidFill>
              <a:srgbClr val="002060"/>
            </a:solidFill>
          </a:ln>
        </p:spPr>
        <p:txBody>
          <a:bodyPr>
            <a:normAutofit fontScale="90000"/>
          </a:bodyPr>
          <a:lstStyle/>
          <a:p>
            <a:pPr algn="r"/>
            <a:r>
              <a:rPr lang="it-IT" sz="3200" dirty="0" smtClean="0">
                <a:solidFill>
                  <a:schemeClr val="tx1"/>
                </a:solidFill>
              </a:rPr>
              <a:t>      “Competenze sull’Internazionalizzazione: </a:t>
            </a:r>
            <a:br>
              <a:rPr lang="it-IT" sz="3200" dirty="0" smtClean="0">
                <a:solidFill>
                  <a:schemeClr val="tx1"/>
                </a:solidFill>
              </a:rPr>
            </a:br>
            <a:r>
              <a:rPr lang="it-IT" sz="3200" dirty="0" smtClean="0">
                <a:solidFill>
                  <a:schemeClr val="tx1"/>
                </a:solidFill>
              </a:rPr>
              <a:t>           casi di studio ed esperienze sul campo”</a:t>
            </a:r>
            <a:r>
              <a:rPr lang="it-IT" sz="2800" dirty="0" smtClean="0">
                <a:solidFill>
                  <a:schemeClr val="tx1"/>
                </a:solidFill>
              </a:rPr>
              <a:t> </a:t>
            </a:r>
            <a:endParaRPr lang="it-IT" sz="2800" b="1" dirty="0">
              <a:solidFill>
                <a:schemeClr val="tx1"/>
              </a:solidFill>
              <a:latin typeface="Adobe Caslon Pro Bold" pitchFamily="18" charset="0"/>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5496" y="188640"/>
            <a:ext cx="1080120" cy="763738"/>
          </a:xfrm>
          <a:prstGeom prst="rect">
            <a:avLst/>
          </a:prstGeom>
          <a:noFill/>
          <a:ln w="25400">
            <a:solidFill>
              <a:srgbClr val="FF0000"/>
            </a:solidFill>
          </a:ln>
        </p:spPr>
      </p:pic>
      <p:sp>
        <p:nvSpPr>
          <p:cNvPr id="8" name="CasellaDiTesto 7"/>
          <p:cNvSpPr txBox="1"/>
          <p:nvPr/>
        </p:nvSpPr>
        <p:spPr>
          <a:xfrm>
            <a:off x="1259632" y="1412776"/>
            <a:ext cx="7560840" cy="769441"/>
          </a:xfrm>
          <a:prstGeom prst="rect">
            <a:avLst/>
          </a:prstGeom>
          <a:noFill/>
        </p:spPr>
        <p:txBody>
          <a:bodyPr wrap="square" rtlCol="0">
            <a:spAutoFit/>
          </a:bodyPr>
          <a:lstStyle/>
          <a:p>
            <a:pPr algn="just"/>
            <a:r>
              <a:rPr lang="it-IT" sz="2400" dirty="0" smtClean="0">
                <a:solidFill>
                  <a:srgbClr val="0070C0"/>
                </a:solidFill>
              </a:rPr>
              <a:t> </a:t>
            </a:r>
            <a:endParaRPr lang="it-IT" sz="2400" dirty="0">
              <a:solidFill>
                <a:srgbClr val="0070C0"/>
              </a:solidFill>
            </a:endParaRPr>
          </a:p>
          <a:p>
            <a:endParaRPr lang="it-IT" sz="2000" b="1" dirty="0">
              <a:solidFill>
                <a:srgbClr val="002060"/>
              </a:solidFill>
            </a:endParaRPr>
          </a:p>
        </p:txBody>
      </p:sp>
      <p:pic>
        <p:nvPicPr>
          <p:cNvPr id="9" name="Picture 10" descr="universita-1-10"/>
          <p:cNvPicPr>
            <a:picLocks noChangeAspect="1" noChangeArrowheads="1"/>
          </p:cNvPicPr>
          <p:nvPr/>
        </p:nvPicPr>
        <p:blipFill>
          <a:blip r:embed="rId3" cstate="print"/>
          <a:srcRect/>
          <a:stretch>
            <a:fillRect/>
          </a:stretch>
        </p:blipFill>
        <p:spPr bwMode="auto">
          <a:xfrm>
            <a:off x="611559" y="1484784"/>
            <a:ext cx="4225536" cy="2376864"/>
          </a:xfrm>
          <a:prstGeom prst="rect">
            <a:avLst/>
          </a:prstGeom>
          <a:noFill/>
        </p:spPr>
      </p:pic>
      <p:pic>
        <p:nvPicPr>
          <p:cNvPr id="10" name="Picture 12" descr="017"/>
          <p:cNvPicPr>
            <a:picLocks noChangeAspect="1" noChangeArrowheads="1"/>
          </p:cNvPicPr>
          <p:nvPr/>
        </p:nvPicPr>
        <p:blipFill>
          <a:blip r:embed="rId4" cstate="print"/>
          <a:srcRect/>
          <a:stretch>
            <a:fillRect/>
          </a:stretch>
        </p:blipFill>
        <p:spPr bwMode="auto">
          <a:xfrm>
            <a:off x="5004048" y="4028268"/>
            <a:ext cx="3564842" cy="2386464"/>
          </a:xfrm>
          <a:prstGeom prst="rect">
            <a:avLst/>
          </a:prstGeom>
          <a:noFill/>
        </p:spPr>
      </p:pic>
      <p:pic>
        <p:nvPicPr>
          <p:cNvPr id="11" name="Picture 14" descr="_dsc0267"/>
          <p:cNvPicPr>
            <a:picLocks noChangeAspect="1" noChangeArrowheads="1"/>
          </p:cNvPicPr>
          <p:nvPr/>
        </p:nvPicPr>
        <p:blipFill>
          <a:blip r:embed="rId5" cstate="print"/>
          <a:srcRect/>
          <a:stretch>
            <a:fillRect/>
          </a:stretch>
        </p:blipFill>
        <p:spPr bwMode="auto">
          <a:xfrm>
            <a:off x="611560" y="4028268"/>
            <a:ext cx="3528392" cy="2362062"/>
          </a:xfrm>
          <a:prstGeom prst="rect">
            <a:avLst/>
          </a:prstGeom>
          <a:noFill/>
        </p:spPr>
      </p:pic>
      <p:pic>
        <p:nvPicPr>
          <p:cNvPr id="12" name="Picture 16" descr="_dsc0249"/>
          <p:cNvPicPr>
            <a:picLocks noChangeAspect="1" noChangeArrowheads="1"/>
          </p:cNvPicPr>
          <p:nvPr/>
        </p:nvPicPr>
        <p:blipFill>
          <a:blip r:embed="rId6" cstate="print"/>
          <a:srcRect/>
          <a:stretch>
            <a:fillRect/>
          </a:stretch>
        </p:blipFill>
        <p:spPr bwMode="auto">
          <a:xfrm>
            <a:off x="5004048" y="1484784"/>
            <a:ext cx="3550502" cy="2376864"/>
          </a:xfrm>
          <a:prstGeom prst="rect">
            <a:avLst/>
          </a:prstGeom>
          <a:noFill/>
        </p:spPr>
      </p:pic>
      <p:sp>
        <p:nvSpPr>
          <p:cNvPr id="13" name="CasellaDiTesto 12"/>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225786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16632"/>
            <a:ext cx="7772400" cy="1008112"/>
          </a:xfrm>
          <a:solidFill>
            <a:srgbClr val="FFFF00"/>
          </a:solidFill>
          <a:ln w="12700">
            <a:solidFill>
              <a:srgbClr val="002060"/>
            </a:solidFill>
          </a:ln>
        </p:spPr>
        <p:txBody>
          <a:bodyPr>
            <a:normAutofit fontScale="90000"/>
          </a:bodyPr>
          <a:lstStyle/>
          <a:p>
            <a:pPr algn="r"/>
            <a:r>
              <a:rPr lang="it-IT" sz="3200" dirty="0" smtClean="0">
                <a:solidFill>
                  <a:schemeClr val="tx1"/>
                </a:solidFill>
              </a:rPr>
              <a:t>      “Competenze sull’Internazionalizzazione: </a:t>
            </a:r>
            <a:br>
              <a:rPr lang="it-IT" sz="3200" dirty="0" smtClean="0">
                <a:solidFill>
                  <a:schemeClr val="tx1"/>
                </a:solidFill>
              </a:rPr>
            </a:br>
            <a:r>
              <a:rPr lang="it-IT" sz="3200" dirty="0" smtClean="0">
                <a:solidFill>
                  <a:schemeClr val="tx1"/>
                </a:solidFill>
              </a:rPr>
              <a:t>           casi di studio ed esperienze sul campo”</a:t>
            </a:r>
            <a:r>
              <a:rPr lang="it-IT" sz="2800" dirty="0" smtClean="0">
                <a:solidFill>
                  <a:schemeClr val="tx1"/>
                </a:solidFill>
              </a:rPr>
              <a:t> </a:t>
            </a:r>
            <a:endParaRPr lang="it-IT" sz="2800" b="1" dirty="0">
              <a:solidFill>
                <a:schemeClr val="tx1"/>
              </a:solidFill>
              <a:latin typeface="Adobe Caslon Pro Bold" pitchFamily="18" charset="0"/>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5496" y="188640"/>
            <a:ext cx="1080120" cy="763738"/>
          </a:xfrm>
          <a:prstGeom prst="rect">
            <a:avLst/>
          </a:prstGeom>
          <a:noFill/>
          <a:ln w="25400">
            <a:solidFill>
              <a:srgbClr val="FF0000"/>
            </a:solidFill>
          </a:ln>
        </p:spPr>
      </p:pic>
      <p:sp>
        <p:nvSpPr>
          <p:cNvPr id="8" name="CasellaDiTesto 7"/>
          <p:cNvSpPr txBox="1"/>
          <p:nvPr/>
        </p:nvSpPr>
        <p:spPr>
          <a:xfrm>
            <a:off x="1259632" y="1412776"/>
            <a:ext cx="7560840" cy="769441"/>
          </a:xfrm>
          <a:prstGeom prst="rect">
            <a:avLst/>
          </a:prstGeom>
          <a:noFill/>
        </p:spPr>
        <p:txBody>
          <a:bodyPr wrap="square" rtlCol="0">
            <a:spAutoFit/>
          </a:bodyPr>
          <a:lstStyle/>
          <a:p>
            <a:pPr algn="just"/>
            <a:r>
              <a:rPr lang="it-IT" sz="2400" dirty="0" smtClean="0">
                <a:solidFill>
                  <a:srgbClr val="0070C0"/>
                </a:solidFill>
              </a:rPr>
              <a:t> </a:t>
            </a:r>
            <a:endParaRPr lang="it-IT" sz="2400" dirty="0">
              <a:solidFill>
                <a:srgbClr val="0070C0"/>
              </a:solidFill>
            </a:endParaRPr>
          </a:p>
          <a:p>
            <a:endParaRPr lang="it-IT" sz="2000" b="1" dirty="0">
              <a:solidFill>
                <a:srgbClr val="002060"/>
              </a:solidFill>
            </a:endParaRPr>
          </a:p>
        </p:txBody>
      </p:sp>
      <p:sp>
        <p:nvSpPr>
          <p:cNvPr id="13" name="Sottotitolo 2"/>
          <p:cNvSpPr>
            <a:spLocks noGrp="1"/>
          </p:cNvSpPr>
          <p:nvPr>
            <p:ph type="subTitle" idx="1"/>
          </p:nvPr>
        </p:nvSpPr>
        <p:spPr>
          <a:xfrm>
            <a:off x="107504" y="1268760"/>
            <a:ext cx="8280920" cy="1584177"/>
          </a:xfrm>
        </p:spPr>
        <p:txBody>
          <a:bodyPr>
            <a:noAutofit/>
          </a:bodyPr>
          <a:lstStyle/>
          <a:p>
            <a:pPr algn="just"/>
            <a:r>
              <a:rPr lang="it-IT" sz="1800" b="1" dirty="0" smtClean="0"/>
              <a:t>Nel 2017 il progetto si sviluppa ulteriormente con due tappe ad Hong Kong dal 29/10 al 01/11 e a Bangkok dal 02/11 al 05/11.</a:t>
            </a:r>
          </a:p>
          <a:p>
            <a:pPr algn="just"/>
            <a:r>
              <a:rPr lang="it-IT" sz="1800" b="1" dirty="0" smtClean="0"/>
              <a:t>Vengono visitate scuole d’eccellenza e proposti succulenti menù italiani. </a:t>
            </a:r>
            <a:r>
              <a:rPr lang="it-IT" sz="1800" b="1" dirty="0"/>
              <a:t>I</a:t>
            </a:r>
            <a:r>
              <a:rPr lang="it-IT" sz="1800" b="1" dirty="0" smtClean="0"/>
              <a:t>n collaborazione con le sedi consolari, viene presentata una degustazione di prodotti tipici toscani e pugliesi</a:t>
            </a:r>
            <a:endParaRPr lang="it-IT" sz="1800" b="1" dirty="0"/>
          </a:p>
        </p:txBody>
      </p:sp>
      <p:pic>
        <p:nvPicPr>
          <p:cNvPr id="15" name="Immagine 14" descr="IMG_0378.JPG"/>
          <p:cNvPicPr>
            <a:picLocks noChangeAspect="1"/>
          </p:cNvPicPr>
          <p:nvPr/>
        </p:nvPicPr>
        <p:blipFill>
          <a:blip r:embed="rId3" cstate="print"/>
          <a:stretch>
            <a:fillRect/>
          </a:stretch>
        </p:blipFill>
        <p:spPr>
          <a:xfrm>
            <a:off x="683568" y="2852937"/>
            <a:ext cx="2376264" cy="1584176"/>
          </a:xfrm>
          <a:prstGeom prst="rect">
            <a:avLst/>
          </a:prstGeom>
        </p:spPr>
      </p:pic>
      <p:pic>
        <p:nvPicPr>
          <p:cNvPr id="16" name="Immagine 15" descr="IMG_0374.JPG"/>
          <p:cNvPicPr>
            <a:picLocks noChangeAspect="1"/>
          </p:cNvPicPr>
          <p:nvPr/>
        </p:nvPicPr>
        <p:blipFill>
          <a:blip r:embed="rId4" cstate="print"/>
          <a:stretch>
            <a:fillRect/>
          </a:stretch>
        </p:blipFill>
        <p:spPr>
          <a:xfrm>
            <a:off x="4788024" y="2852937"/>
            <a:ext cx="3240359" cy="2160239"/>
          </a:xfrm>
          <a:prstGeom prst="rect">
            <a:avLst/>
          </a:prstGeom>
        </p:spPr>
      </p:pic>
      <p:sp>
        <p:nvSpPr>
          <p:cNvPr id="17" name="CasellaDiTesto 16"/>
          <p:cNvSpPr txBox="1"/>
          <p:nvPr/>
        </p:nvSpPr>
        <p:spPr>
          <a:xfrm>
            <a:off x="683568" y="4390969"/>
            <a:ext cx="2880320" cy="646331"/>
          </a:xfrm>
          <a:prstGeom prst="rect">
            <a:avLst/>
          </a:prstGeom>
          <a:noFill/>
        </p:spPr>
        <p:txBody>
          <a:bodyPr wrap="square" rtlCol="0">
            <a:spAutoFit/>
          </a:bodyPr>
          <a:lstStyle/>
          <a:p>
            <a:r>
              <a:rPr lang="it-IT" b="1" dirty="0" smtClean="0">
                <a:solidFill>
                  <a:srgbClr val="FF0000"/>
                </a:solidFill>
              </a:rPr>
              <a:t>Con il Console Generale d’Italia a Hong Kong</a:t>
            </a:r>
            <a:endParaRPr lang="it-IT" b="1" dirty="0">
              <a:solidFill>
                <a:srgbClr val="FF0000"/>
              </a:solidFill>
            </a:endParaRPr>
          </a:p>
        </p:txBody>
      </p:sp>
      <p:pic>
        <p:nvPicPr>
          <p:cNvPr id="18" name="Immagine 17" descr="bangkok 3.jpg"/>
          <p:cNvPicPr>
            <a:picLocks noChangeAspect="1"/>
          </p:cNvPicPr>
          <p:nvPr/>
        </p:nvPicPr>
        <p:blipFill>
          <a:blip r:embed="rId5" cstate="print"/>
          <a:stretch>
            <a:fillRect/>
          </a:stretch>
        </p:blipFill>
        <p:spPr>
          <a:xfrm>
            <a:off x="683568" y="5037300"/>
            <a:ext cx="2376264" cy="1583186"/>
          </a:xfrm>
          <a:prstGeom prst="rect">
            <a:avLst/>
          </a:prstGeom>
        </p:spPr>
      </p:pic>
      <p:sp>
        <p:nvSpPr>
          <p:cNvPr id="20" name="CasellaDiTesto 19"/>
          <p:cNvSpPr txBox="1"/>
          <p:nvPr/>
        </p:nvSpPr>
        <p:spPr>
          <a:xfrm>
            <a:off x="3419872" y="6011088"/>
            <a:ext cx="4104456" cy="369332"/>
          </a:xfrm>
          <a:prstGeom prst="rect">
            <a:avLst/>
          </a:prstGeom>
          <a:noFill/>
        </p:spPr>
        <p:txBody>
          <a:bodyPr wrap="square" rtlCol="0">
            <a:spAutoFit/>
          </a:bodyPr>
          <a:lstStyle/>
          <a:p>
            <a:r>
              <a:rPr lang="it-IT" b="1" dirty="0" smtClean="0">
                <a:solidFill>
                  <a:srgbClr val="FF0000"/>
                </a:solidFill>
              </a:rPr>
              <a:t>Ambasciata d’Italia a Bangkok</a:t>
            </a:r>
            <a:endParaRPr lang="it-IT" b="1" dirty="0">
              <a:solidFill>
                <a:srgbClr val="FF0000"/>
              </a:solidFill>
            </a:endParaRPr>
          </a:p>
        </p:txBody>
      </p:sp>
      <p:sp>
        <p:nvSpPr>
          <p:cNvPr id="12" name="CasellaDiTesto 11"/>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267144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16632"/>
            <a:ext cx="7772400" cy="1008112"/>
          </a:xfrm>
          <a:solidFill>
            <a:srgbClr val="FFFF00"/>
          </a:solidFill>
          <a:ln w="12700">
            <a:solidFill>
              <a:srgbClr val="002060"/>
            </a:solidFill>
          </a:ln>
        </p:spPr>
        <p:txBody>
          <a:bodyPr>
            <a:normAutofit fontScale="90000"/>
          </a:bodyPr>
          <a:lstStyle/>
          <a:p>
            <a:pPr algn="r"/>
            <a:r>
              <a:rPr lang="it-IT" sz="3200" dirty="0" smtClean="0">
                <a:solidFill>
                  <a:schemeClr val="tx1"/>
                </a:solidFill>
              </a:rPr>
              <a:t>      “Competenze sull’Internazionalizzazione: </a:t>
            </a:r>
            <a:br>
              <a:rPr lang="it-IT" sz="3200" dirty="0" smtClean="0">
                <a:solidFill>
                  <a:schemeClr val="tx1"/>
                </a:solidFill>
              </a:rPr>
            </a:br>
            <a:r>
              <a:rPr lang="it-IT" sz="3200" dirty="0" smtClean="0">
                <a:solidFill>
                  <a:schemeClr val="tx1"/>
                </a:solidFill>
              </a:rPr>
              <a:t>           casi di studio ed esperienze sul campo”</a:t>
            </a:r>
            <a:r>
              <a:rPr lang="it-IT" sz="2800" dirty="0" smtClean="0">
                <a:solidFill>
                  <a:schemeClr val="tx1"/>
                </a:solidFill>
              </a:rPr>
              <a:t> </a:t>
            </a:r>
            <a:endParaRPr lang="it-IT" sz="2800" b="1" dirty="0">
              <a:solidFill>
                <a:schemeClr val="tx1"/>
              </a:solidFill>
              <a:latin typeface="Adobe Caslon Pro Bold" pitchFamily="18" charset="0"/>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5496" y="188640"/>
            <a:ext cx="1080120" cy="763738"/>
          </a:xfrm>
          <a:prstGeom prst="rect">
            <a:avLst/>
          </a:prstGeom>
          <a:noFill/>
          <a:ln w="25400">
            <a:solidFill>
              <a:srgbClr val="FF0000"/>
            </a:solidFill>
          </a:ln>
        </p:spPr>
      </p:pic>
      <p:sp>
        <p:nvSpPr>
          <p:cNvPr id="4" name="Rettangolo 3"/>
          <p:cNvSpPr/>
          <p:nvPr/>
        </p:nvSpPr>
        <p:spPr>
          <a:xfrm>
            <a:off x="40506" y="1196752"/>
            <a:ext cx="8784976" cy="2954655"/>
          </a:xfrm>
          <a:prstGeom prst="rect">
            <a:avLst/>
          </a:prstGeom>
        </p:spPr>
        <p:txBody>
          <a:bodyPr wrap="square">
            <a:spAutoFit/>
          </a:bodyPr>
          <a:lstStyle/>
          <a:p>
            <a:pPr algn="just"/>
            <a:r>
              <a:rPr lang="it-IT" sz="2400" b="1" dirty="0" smtClean="0">
                <a:solidFill>
                  <a:srgbClr val="0070C0"/>
                </a:solidFill>
              </a:rPr>
              <a:t>Una importantissima missione ha avuto luogo nel giugno 2016 fra Vancouver e Victoria, </a:t>
            </a:r>
            <a:r>
              <a:rPr lang="it-IT" sz="2400" b="1" dirty="0">
                <a:solidFill>
                  <a:srgbClr val="0070C0"/>
                </a:solidFill>
              </a:rPr>
              <a:t>in Canada. </a:t>
            </a:r>
            <a:r>
              <a:rPr lang="it-IT" sz="2400" b="1" dirty="0" smtClean="0">
                <a:solidFill>
                  <a:srgbClr val="0070C0"/>
                </a:solidFill>
              </a:rPr>
              <a:t>La spedizione, ad altissimo livello, è stata capitanata dalla Dott.ssa Carmela Palumbo in persona ed ha portato alla stipula di un importante e tuttora vigente Memorandum of </a:t>
            </a:r>
            <a:r>
              <a:rPr lang="it-IT" sz="2400" b="1" dirty="0" err="1" smtClean="0">
                <a:solidFill>
                  <a:srgbClr val="0070C0"/>
                </a:solidFill>
              </a:rPr>
              <a:t>Understanding</a:t>
            </a:r>
            <a:r>
              <a:rPr lang="it-IT" sz="2400" b="1" dirty="0" smtClean="0">
                <a:solidFill>
                  <a:srgbClr val="0070C0"/>
                </a:solidFill>
              </a:rPr>
              <a:t> (</a:t>
            </a:r>
            <a:r>
              <a:rPr lang="it-IT" sz="2400" b="1" dirty="0" err="1" smtClean="0">
                <a:solidFill>
                  <a:srgbClr val="0070C0"/>
                </a:solidFill>
              </a:rPr>
              <a:t>MoU</a:t>
            </a:r>
            <a:r>
              <a:rPr lang="it-IT" sz="2400" b="1" dirty="0" smtClean="0">
                <a:solidFill>
                  <a:srgbClr val="0070C0"/>
                </a:solidFill>
              </a:rPr>
              <a:t>) fra MIUR e Stato della </a:t>
            </a:r>
            <a:r>
              <a:rPr lang="it-IT" sz="2400" b="1" dirty="0" err="1" smtClean="0">
                <a:solidFill>
                  <a:srgbClr val="0070C0"/>
                </a:solidFill>
              </a:rPr>
              <a:t>British</a:t>
            </a:r>
            <a:r>
              <a:rPr lang="it-IT" sz="2400" b="1" dirty="0" smtClean="0">
                <a:solidFill>
                  <a:srgbClr val="0070C0"/>
                </a:solidFill>
              </a:rPr>
              <a:t> Columbia.</a:t>
            </a:r>
            <a:endParaRPr lang="it-IT" sz="2400" b="1" dirty="0">
              <a:solidFill>
                <a:srgbClr val="0070C0"/>
              </a:solidFill>
            </a:endParaRPr>
          </a:p>
          <a:p>
            <a:pPr algn="just"/>
            <a:endParaRPr lang="it-IT" dirty="0"/>
          </a:p>
        </p:txBody>
      </p:sp>
      <p:sp>
        <p:nvSpPr>
          <p:cNvPr id="8" name="CasellaDiTesto 7"/>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789557"/>
            <a:ext cx="3672408" cy="2666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7894" y="3789558"/>
            <a:ext cx="4827588" cy="267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468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16632"/>
            <a:ext cx="7772400" cy="1008112"/>
          </a:xfrm>
          <a:solidFill>
            <a:srgbClr val="FFFF00"/>
          </a:solidFill>
          <a:ln w="12700">
            <a:solidFill>
              <a:srgbClr val="002060"/>
            </a:solidFill>
          </a:ln>
        </p:spPr>
        <p:txBody>
          <a:bodyPr>
            <a:normAutofit fontScale="90000"/>
          </a:bodyPr>
          <a:lstStyle/>
          <a:p>
            <a:pPr algn="r"/>
            <a:r>
              <a:rPr lang="it-IT" sz="3200" dirty="0" smtClean="0">
                <a:solidFill>
                  <a:schemeClr val="tx1"/>
                </a:solidFill>
              </a:rPr>
              <a:t>      “Competenze sull’Internazionalizzazione: </a:t>
            </a:r>
            <a:br>
              <a:rPr lang="it-IT" sz="3200" dirty="0" smtClean="0">
                <a:solidFill>
                  <a:schemeClr val="tx1"/>
                </a:solidFill>
              </a:rPr>
            </a:br>
            <a:r>
              <a:rPr lang="it-IT" sz="3200" dirty="0" smtClean="0">
                <a:solidFill>
                  <a:schemeClr val="tx1"/>
                </a:solidFill>
              </a:rPr>
              <a:t>           casi di studio ed esperienze sul campo”</a:t>
            </a:r>
            <a:r>
              <a:rPr lang="it-IT" sz="2800" dirty="0" smtClean="0">
                <a:solidFill>
                  <a:schemeClr val="tx1"/>
                </a:solidFill>
              </a:rPr>
              <a:t> </a:t>
            </a:r>
            <a:endParaRPr lang="it-IT" sz="2800" b="1" dirty="0">
              <a:solidFill>
                <a:schemeClr val="tx1"/>
              </a:solidFill>
              <a:latin typeface="Adobe Caslon Pro Bold" pitchFamily="18" charset="0"/>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5496" y="188640"/>
            <a:ext cx="1080120" cy="763738"/>
          </a:xfrm>
          <a:prstGeom prst="rect">
            <a:avLst/>
          </a:prstGeom>
          <a:noFill/>
          <a:ln w="25400">
            <a:solidFill>
              <a:srgbClr val="FF0000"/>
            </a:solidFill>
          </a:ln>
        </p:spPr>
      </p:pic>
      <p:sp>
        <p:nvSpPr>
          <p:cNvPr id="4" name="Rettangolo 3"/>
          <p:cNvSpPr/>
          <p:nvPr/>
        </p:nvSpPr>
        <p:spPr>
          <a:xfrm>
            <a:off x="40506" y="1196752"/>
            <a:ext cx="8784976" cy="3416320"/>
          </a:xfrm>
          <a:prstGeom prst="rect">
            <a:avLst/>
          </a:prstGeom>
        </p:spPr>
        <p:txBody>
          <a:bodyPr wrap="square">
            <a:spAutoFit/>
          </a:bodyPr>
          <a:lstStyle/>
          <a:p>
            <a:pPr algn="just"/>
            <a:r>
              <a:rPr lang="it-IT" sz="2200" b="1" dirty="0" smtClean="0">
                <a:solidFill>
                  <a:srgbClr val="0070C0"/>
                </a:solidFill>
              </a:rPr>
              <a:t>Nel 2017 la Rete ha fatto tesoro dell’apertura della collaborazione con il Canada compiendo una seconda spedizione a Vancouver. </a:t>
            </a:r>
            <a:r>
              <a:rPr lang="it-IT" sz="2200" b="1" dirty="0">
                <a:solidFill>
                  <a:srgbClr val="0070C0"/>
                </a:solidFill>
              </a:rPr>
              <a:t>In collaborazione con il Consolato è stata organizzata una degustazione di prodotti tipici presso il “Centro di Cultura Italiana”, alla presenza di imprenditori  della ristorazione ed importatori</a:t>
            </a:r>
            <a:r>
              <a:rPr lang="it-IT" sz="2200" b="1" dirty="0" smtClean="0">
                <a:solidFill>
                  <a:srgbClr val="0070C0"/>
                </a:solidFill>
              </a:rPr>
              <a:t>. Gli </a:t>
            </a:r>
            <a:r>
              <a:rPr lang="it-IT" sz="2200" b="1" dirty="0">
                <a:solidFill>
                  <a:srgbClr val="0070C0"/>
                </a:solidFill>
              </a:rPr>
              <a:t>alunni hanno avuto modo di confrontarsi con una realtà diversa con una evidente crescita dal punto di vista professionale come da quello dell’esperienza umana.</a:t>
            </a:r>
          </a:p>
          <a:p>
            <a:pPr algn="just"/>
            <a:endParaRPr lang="it-IT" dirty="0"/>
          </a:p>
        </p:txBody>
      </p:sp>
      <p:pic>
        <p:nvPicPr>
          <p:cNvPr id="14" name="Picture 2" descr="Risultati immagini per vancouver canada"/>
          <p:cNvPicPr>
            <a:picLocks noChangeAspect="1" noChangeArrowheads="1"/>
          </p:cNvPicPr>
          <p:nvPr/>
        </p:nvPicPr>
        <p:blipFill>
          <a:blip r:embed="rId3" cstate="print"/>
          <a:srcRect/>
          <a:stretch>
            <a:fillRect/>
          </a:stretch>
        </p:blipFill>
        <p:spPr bwMode="auto">
          <a:xfrm>
            <a:off x="3382920" y="4254771"/>
            <a:ext cx="5077512" cy="2178820"/>
          </a:xfrm>
          <a:prstGeom prst="rect">
            <a:avLst/>
          </a:prstGeom>
          <a:noFill/>
        </p:spPr>
      </p:pic>
      <p:pic>
        <p:nvPicPr>
          <p:cNvPr id="21" name="Immagine 20" descr="IMG_1314.JPG"/>
          <p:cNvPicPr>
            <a:picLocks noChangeAspect="1"/>
          </p:cNvPicPr>
          <p:nvPr/>
        </p:nvPicPr>
        <p:blipFill>
          <a:blip r:embed="rId4" cstate="print"/>
          <a:stretch>
            <a:fillRect/>
          </a:stretch>
        </p:blipFill>
        <p:spPr>
          <a:xfrm>
            <a:off x="179512" y="4254771"/>
            <a:ext cx="2880320" cy="1920213"/>
          </a:xfrm>
          <a:prstGeom prst="rect">
            <a:avLst/>
          </a:prstGeom>
        </p:spPr>
      </p:pic>
      <p:sp>
        <p:nvSpPr>
          <p:cNvPr id="8" name="CasellaDiTesto 7"/>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3081660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116632"/>
            <a:ext cx="7772400" cy="1008112"/>
          </a:xfrm>
          <a:solidFill>
            <a:srgbClr val="FFFF00"/>
          </a:solidFill>
          <a:ln w="12700">
            <a:solidFill>
              <a:srgbClr val="002060"/>
            </a:solidFill>
          </a:ln>
        </p:spPr>
        <p:txBody>
          <a:bodyPr>
            <a:normAutofit fontScale="90000"/>
          </a:bodyPr>
          <a:lstStyle/>
          <a:p>
            <a:pPr algn="r"/>
            <a:r>
              <a:rPr lang="it-IT" sz="3200" dirty="0" smtClean="0">
                <a:solidFill>
                  <a:schemeClr val="tx1"/>
                </a:solidFill>
              </a:rPr>
              <a:t>      “Competenze sull’Internazionalizzazione: </a:t>
            </a:r>
            <a:br>
              <a:rPr lang="it-IT" sz="3200" dirty="0" smtClean="0">
                <a:solidFill>
                  <a:schemeClr val="tx1"/>
                </a:solidFill>
              </a:rPr>
            </a:br>
            <a:r>
              <a:rPr lang="it-IT" sz="3200" dirty="0" smtClean="0">
                <a:solidFill>
                  <a:schemeClr val="tx1"/>
                </a:solidFill>
              </a:rPr>
              <a:t>           casi di studio ed esperienze sul campo”</a:t>
            </a:r>
            <a:r>
              <a:rPr lang="it-IT" sz="2800" dirty="0" smtClean="0">
                <a:solidFill>
                  <a:schemeClr val="tx1"/>
                </a:solidFill>
              </a:rPr>
              <a:t> </a:t>
            </a:r>
            <a:endParaRPr lang="it-IT" sz="2800" b="1" dirty="0">
              <a:solidFill>
                <a:schemeClr val="tx1"/>
              </a:solidFill>
              <a:latin typeface="Adobe Caslon Pro Bold" pitchFamily="18" charset="0"/>
            </a:endParaRPr>
          </a:p>
        </p:txBody>
      </p:sp>
      <p:pic>
        <p:nvPicPr>
          <p:cNvPr id="7" name="Picture 2" descr="F:\PLANISFERO SENZA NOMI.jpg"/>
          <p:cNvPicPr>
            <a:picLocks noChangeAspect="1" noChangeArrowheads="1"/>
          </p:cNvPicPr>
          <p:nvPr/>
        </p:nvPicPr>
        <p:blipFill>
          <a:blip r:embed="rId2" cstate="print"/>
          <a:srcRect/>
          <a:stretch>
            <a:fillRect/>
          </a:stretch>
        </p:blipFill>
        <p:spPr bwMode="auto">
          <a:xfrm>
            <a:off x="35496" y="188640"/>
            <a:ext cx="1080120" cy="763738"/>
          </a:xfrm>
          <a:prstGeom prst="rect">
            <a:avLst/>
          </a:prstGeom>
          <a:noFill/>
          <a:ln w="25400">
            <a:solidFill>
              <a:srgbClr val="FF0000"/>
            </a:solidFill>
          </a:ln>
        </p:spPr>
      </p:pic>
      <p:sp>
        <p:nvSpPr>
          <p:cNvPr id="4" name="Rettangolo 3"/>
          <p:cNvSpPr/>
          <p:nvPr/>
        </p:nvSpPr>
        <p:spPr>
          <a:xfrm>
            <a:off x="35496" y="1196752"/>
            <a:ext cx="9001000" cy="4893647"/>
          </a:xfrm>
          <a:prstGeom prst="rect">
            <a:avLst/>
          </a:prstGeom>
        </p:spPr>
        <p:txBody>
          <a:bodyPr wrap="square">
            <a:spAutoFit/>
          </a:bodyPr>
          <a:lstStyle/>
          <a:p>
            <a:pPr algn="ctr"/>
            <a:r>
              <a:rPr lang="it-IT" sz="2400" b="1" u="sng" dirty="0">
                <a:solidFill>
                  <a:srgbClr val="0070C0"/>
                </a:solidFill>
              </a:rPr>
              <a:t>Costi:</a:t>
            </a:r>
          </a:p>
          <a:p>
            <a:pPr algn="just"/>
            <a:r>
              <a:rPr lang="it-IT" b="1" dirty="0">
                <a:solidFill>
                  <a:srgbClr val="0070C0"/>
                </a:solidFill>
              </a:rPr>
              <a:t>                </a:t>
            </a:r>
          </a:p>
          <a:p>
            <a:pPr algn="just"/>
            <a:r>
              <a:rPr lang="it-IT" b="1" dirty="0">
                <a:solidFill>
                  <a:srgbClr val="0070C0"/>
                </a:solidFill>
              </a:rPr>
              <a:t>	Vietnam</a:t>
            </a:r>
            <a:r>
              <a:rPr lang="it-IT" dirty="0">
                <a:solidFill>
                  <a:srgbClr val="0070C0"/>
                </a:solidFill>
              </a:rPr>
              <a:t>. I costi sono stati in parte coperti grazie ai fondi messi a disposizione dal MIUR nel quadro di un progetto presentato dalla rete di scuole</a:t>
            </a:r>
          </a:p>
          <a:p>
            <a:pPr algn="just"/>
            <a:endParaRPr lang="it-IT" dirty="0">
              <a:solidFill>
                <a:srgbClr val="0070C0"/>
              </a:solidFill>
            </a:endParaRPr>
          </a:p>
          <a:p>
            <a:endParaRPr lang="it-IT" dirty="0">
              <a:solidFill>
                <a:srgbClr val="0070C0"/>
              </a:solidFill>
            </a:endParaRPr>
          </a:p>
          <a:p>
            <a:pPr algn="just"/>
            <a:r>
              <a:rPr lang="it-IT" b="1" dirty="0">
                <a:solidFill>
                  <a:srgbClr val="0070C0"/>
                </a:solidFill>
              </a:rPr>
              <a:t>                               Hong Kong  e </a:t>
            </a:r>
            <a:r>
              <a:rPr lang="it-IT" b="1" dirty="0" smtClean="0">
                <a:solidFill>
                  <a:srgbClr val="0070C0"/>
                </a:solidFill>
              </a:rPr>
              <a:t>Bangkok</a:t>
            </a:r>
            <a:r>
              <a:rPr lang="it-IT" dirty="0" smtClean="0">
                <a:solidFill>
                  <a:srgbClr val="0070C0"/>
                </a:solidFill>
              </a:rPr>
              <a:t>. </a:t>
            </a:r>
            <a:r>
              <a:rPr lang="it-IT" dirty="0">
                <a:solidFill>
                  <a:srgbClr val="0070C0"/>
                </a:solidFill>
              </a:rPr>
              <a:t>I costi sono stati coperti dalle scuole attingendo a </a:t>
            </a:r>
            <a:r>
              <a:rPr lang="it-IT" dirty="0" smtClean="0">
                <a:solidFill>
                  <a:srgbClr val="0070C0"/>
                </a:solidFill>
              </a:rPr>
              <a:t>fondi </a:t>
            </a:r>
            <a:r>
              <a:rPr lang="it-IT" dirty="0">
                <a:solidFill>
                  <a:srgbClr val="0070C0"/>
                </a:solidFill>
              </a:rPr>
              <a:t>propri e grazie all’aiuto delle Regioni e di sponsor privati</a:t>
            </a:r>
          </a:p>
          <a:p>
            <a:pPr algn="just"/>
            <a:endParaRPr lang="it-IT" dirty="0">
              <a:solidFill>
                <a:srgbClr val="0070C0"/>
              </a:solidFill>
            </a:endParaRPr>
          </a:p>
          <a:p>
            <a:endParaRPr lang="it-IT" dirty="0">
              <a:solidFill>
                <a:srgbClr val="0070C0"/>
              </a:solidFill>
            </a:endParaRPr>
          </a:p>
          <a:p>
            <a:pPr algn="just"/>
            <a:r>
              <a:rPr lang="it-IT" b="1" dirty="0">
                <a:solidFill>
                  <a:srgbClr val="0070C0"/>
                </a:solidFill>
              </a:rPr>
              <a:t>                   Vancouver</a:t>
            </a:r>
            <a:r>
              <a:rPr lang="it-IT" dirty="0">
                <a:solidFill>
                  <a:srgbClr val="0070C0"/>
                </a:solidFill>
              </a:rPr>
              <a:t>. </a:t>
            </a:r>
            <a:r>
              <a:rPr lang="it-IT" dirty="0" smtClean="0">
                <a:solidFill>
                  <a:srgbClr val="0070C0"/>
                </a:solidFill>
              </a:rPr>
              <a:t>Dopo una prima missione ministeriale nel 2016 con sottoscrizione di un protocollo di intesa, successivamente nel 2017 e nel 2018 i </a:t>
            </a:r>
            <a:r>
              <a:rPr lang="it-IT" dirty="0">
                <a:solidFill>
                  <a:srgbClr val="0070C0"/>
                </a:solidFill>
              </a:rPr>
              <a:t>costi </a:t>
            </a:r>
            <a:r>
              <a:rPr lang="it-IT" dirty="0" smtClean="0">
                <a:solidFill>
                  <a:srgbClr val="0070C0"/>
                </a:solidFill>
              </a:rPr>
              <a:t>sono </a:t>
            </a:r>
            <a:r>
              <a:rPr lang="it-IT" dirty="0">
                <a:solidFill>
                  <a:srgbClr val="0070C0"/>
                </a:solidFill>
              </a:rPr>
              <a:t>stati </a:t>
            </a:r>
            <a:r>
              <a:rPr lang="it-IT" dirty="0" smtClean="0">
                <a:solidFill>
                  <a:srgbClr val="0070C0"/>
                </a:solidFill>
              </a:rPr>
              <a:t>coperti, oltre che da ulteriori fondi ministeriali, anche dalle stesse </a:t>
            </a:r>
            <a:r>
              <a:rPr lang="it-IT" dirty="0">
                <a:solidFill>
                  <a:srgbClr val="0070C0"/>
                </a:solidFill>
              </a:rPr>
              <a:t>dalle scuole attingendo </a:t>
            </a:r>
            <a:r>
              <a:rPr lang="it-IT" dirty="0" smtClean="0">
                <a:solidFill>
                  <a:srgbClr val="0070C0"/>
                </a:solidFill>
              </a:rPr>
              <a:t>a </a:t>
            </a:r>
            <a:r>
              <a:rPr lang="it-IT" dirty="0">
                <a:solidFill>
                  <a:srgbClr val="0070C0"/>
                </a:solidFill>
              </a:rPr>
              <a:t>fondi </a:t>
            </a:r>
            <a:r>
              <a:rPr lang="it-IT" dirty="0" smtClean="0">
                <a:solidFill>
                  <a:srgbClr val="0070C0"/>
                </a:solidFill>
              </a:rPr>
              <a:t>propri </a:t>
            </a:r>
            <a:r>
              <a:rPr lang="it-IT" dirty="0">
                <a:solidFill>
                  <a:srgbClr val="0070C0"/>
                </a:solidFill>
              </a:rPr>
              <a:t>e grazie all’aiuto delle Regioni e di sponsor privati</a:t>
            </a:r>
          </a:p>
          <a:p>
            <a:endParaRPr lang="it-IT" dirty="0">
              <a:solidFill>
                <a:srgbClr val="0070C0"/>
              </a:solidFill>
            </a:endParaRPr>
          </a:p>
          <a:p>
            <a:pPr algn="just"/>
            <a:r>
              <a:rPr lang="it-IT" b="1" dirty="0">
                <a:solidFill>
                  <a:srgbClr val="0070C0"/>
                </a:solidFill>
              </a:rPr>
              <a:t>Le sedi consolari, opportunamente contattate e coinvolte, hanno messo a disposizione la loro competenza e le loro conoscenze</a:t>
            </a:r>
          </a:p>
        </p:txBody>
      </p:sp>
      <p:pic>
        <p:nvPicPr>
          <p:cNvPr id="14" name="Picture 14" descr="Risultati immagini per bandiera vietnam"/>
          <p:cNvPicPr>
            <a:picLocks noChangeAspect="1" noChangeArrowheads="1"/>
          </p:cNvPicPr>
          <p:nvPr/>
        </p:nvPicPr>
        <p:blipFill>
          <a:blip r:embed="rId3" cstate="print"/>
          <a:srcRect/>
          <a:stretch>
            <a:fillRect/>
          </a:stretch>
        </p:blipFill>
        <p:spPr bwMode="auto">
          <a:xfrm>
            <a:off x="170634" y="1556792"/>
            <a:ext cx="809843" cy="540000"/>
          </a:xfrm>
          <a:prstGeom prst="rect">
            <a:avLst/>
          </a:prstGeom>
          <a:noFill/>
        </p:spPr>
      </p:pic>
      <p:pic>
        <p:nvPicPr>
          <p:cNvPr id="19" name="Picture 16" descr="Risultati immagini per bandiera di hong kong"/>
          <p:cNvPicPr>
            <a:picLocks noChangeAspect="1" noChangeArrowheads="1"/>
          </p:cNvPicPr>
          <p:nvPr/>
        </p:nvPicPr>
        <p:blipFill>
          <a:blip r:embed="rId4" cstate="print"/>
          <a:srcRect/>
          <a:stretch>
            <a:fillRect/>
          </a:stretch>
        </p:blipFill>
        <p:spPr bwMode="auto">
          <a:xfrm>
            <a:off x="242596" y="2780928"/>
            <a:ext cx="810000" cy="540000"/>
          </a:xfrm>
          <a:prstGeom prst="rect">
            <a:avLst/>
          </a:prstGeom>
          <a:noFill/>
        </p:spPr>
      </p:pic>
      <p:pic>
        <p:nvPicPr>
          <p:cNvPr id="21" name="Picture 12" descr="Risultati immagini per bandiera thailandia"/>
          <p:cNvPicPr>
            <a:picLocks noChangeAspect="1" noChangeArrowheads="1"/>
          </p:cNvPicPr>
          <p:nvPr/>
        </p:nvPicPr>
        <p:blipFill>
          <a:blip r:embed="rId5" cstate="print"/>
          <a:srcRect/>
          <a:stretch>
            <a:fillRect/>
          </a:stretch>
        </p:blipFill>
        <p:spPr bwMode="auto">
          <a:xfrm>
            <a:off x="1052596" y="2780928"/>
            <a:ext cx="855108" cy="540000"/>
          </a:xfrm>
          <a:prstGeom prst="rect">
            <a:avLst/>
          </a:prstGeom>
          <a:noFill/>
        </p:spPr>
      </p:pic>
      <p:pic>
        <p:nvPicPr>
          <p:cNvPr id="22" name="Picture 10" descr="Risultati immagini per bandiera canada"/>
          <p:cNvPicPr>
            <a:picLocks noChangeAspect="1" noChangeArrowheads="1"/>
          </p:cNvPicPr>
          <p:nvPr/>
        </p:nvPicPr>
        <p:blipFill>
          <a:blip r:embed="rId6" cstate="print"/>
          <a:srcRect/>
          <a:stretch>
            <a:fillRect/>
          </a:stretch>
        </p:blipFill>
        <p:spPr bwMode="auto">
          <a:xfrm>
            <a:off x="225136" y="3951058"/>
            <a:ext cx="936104" cy="468052"/>
          </a:xfrm>
          <a:prstGeom prst="rect">
            <a:avLst/>
          </a:prstGeom>
          <a:noFill/>
        </p:spPr>
      </p:pic>
      <p:sp>
        <p:nvSpPr>
          <p:cNvPr id="10" name="CasellaDiTesto 9"/>
          <p:cNvSpPr txBox="1"/>
          <p:nvPr/>
        </p:nvSpPr>
        <p:spPr>
          <a:xfrm>
            <a:off x="4283968" y="6433591"/>
            <a:ext cx="4536504" cy="307777"/>
          </a:xfrm>
          <a:prstGeom prst="rect">
            <a:avLst/>
          </a:prstGeom>
          <a:noFill/>
        </p:spPr>
        <p:txBody>
          <a:bodyPr wrap="square" rtlCol="0">
            <a:spAutoFit/>
          </a:bodyPr>
          <a:lstStyle/>
          <a:p>
            <a:pPr algn="r"/>
            <a:r>
              <a:rPr lang="it-IT" sz="1400" b="1" i="1" dirty="0" smtClean="0">
                <a:latin typeface="Calibri" pitchFamily="34" charset="0"/>
              </a:rPr>
              <a:t>A cura di Cristina </a:t>
            </a:r>
            <a:r>
              <a:rPr lang="it-IT" sz="1400" b="1" i="1" smtClean="0">
                <a:latin typeface="Calibri" pitchFamily="34" charset="0"/>
              </a:rPr>
              <a:t>Tonelli, </a:t>
            </a:r>
            <a:r>
              <a:rPr lang="it-IT" sz="1400" b="1" i="1" dirty="0" smtClean="0">
                <a:latin typeface="Calibri" pitchFamily="34" charset="0"/>
              </a:rPr>
              <a:t>Daniele </a:t>
            </a:r>
            <a:r>
              <a:rPr lang="it-IT" sz="1400" b="1" i="1" dirty="0" err="1" smtClean="0">
                <a:latin typeface="Calibri" pitchFamily="34" charset="0"/>
              </a:rPr>
              <a:t>Santagati</a:t>
            </a:r>
            <a:r>
              <a:rPr lang="it-IT" sz="1400" b="1" i="1" dirty="0" smtClean="0">
                <a:latin typeface="Calibri" pitchFamily="34" charset="0"/>
              </a:rPr>
              <a:t> e Paolo Aprile</a:t>
            </a:r>
            <a:endParaRPr lang="it-IT" sz="1400" b="1" i="1" dirty="0">
              <a:latin typeface="Calibri" pitchFamily="34" charset="0"/>
            </a:endParaRPr>
          </a:p>
        </p:txBody>
      </p:sp>
    </p:spTree>
    <p:extLst>
      <p:ext uri="{BB962C8B-B14F-4D97-AF65-F5344CB8AC3E}">
        <p14:creationId xmlns:p14="http://schemas.microsoft.com/office/powerpoint/2010/main" val="30195685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zio">
  <a:themeElements>
    <a:clrScheme name="Solstiz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z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2037</TotalTime>
  <Words>2101</Words>
  <Application>Microsoft Office PowerPoint</Application>
  <PresentationFormat>Presentazione su schermo (4:3)</PresentationFormat>
  <Paragraphs>239</Paragraphs>
  <Slides>39</Slides>
  <Notes>0</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39</vt:i4>
      </vt:variant>
    </vt:vector>
  </HeadingPairs>
  <TitlesOfParts>
    <vt:vector size="49" baseType="lpstr">
      <vt:lpstr>Adobe Caslon Pro Bold</vt:lpstr>
      <vt:lpstr>Arial</vt:lpstr>
      <vt:lpstr>Calibri</vt:lpstr>
      <vt:lpstr>Candara</vt:lpstr>
      <vt:lpstr>Gill Sans MT</vt:lpstr>
      <vt:lpstr>Mistral</vt:lpstr>
      <vt:lpstr>Verdana</vt:lpstr>
      <vt:lpstr>Wingdings 2</vt:lpstr>
      <vt:lpstr>Solstizio</vt:lpstr>
      <vt:lpstr>Acrobat Document</vt:lpstr>
      <vt:lpstr>Presentazione standard di PowerPoint</vt:lpstr>
      <vt:lpstr>      “Competenze sull’Internazionalizzazione:             casi di studio ed esperienze sul campo” </vt:lpstr>
      <vt:lpstr>      “Competenze sull’Internazionalizzazione:             casi di studio ed esperienze sul campo” </vt:lpstr>
      <vt:lpstr>      “Competenze sull’Internazionalizzazione:             casi di studio ed esperienze sul campo” </vt:lpstr>
      <vt:lpstr>      “Competenze sull’Internazionalizzazione:             casi di studio ed esperienze sul campo” </vt:lpstr>
      <vt:lpstr>      “Competenze sull’Internazionalizzazione:             casi di studio ed esperienze sul campo” </vt:lpstr>
      <vt:lpstr>      “Competenze sull’Internazionalizzazione:             casi di studio ed esperienze sul campo” </vt:lpstr>
      <vt:lpstr>      “Competenze sull’Internazionalizzazione:             casi di studio ed esperienze sul campo” </vt:lpstr>
      <vt:lpstr>      “Competenze sull’Internazionalizzazione:             casi di studio ed esperienze sul campo” </vt:lpstr>
      <vt:lpstr>      “Competenze sull’Internazionalizzazione:             casi di studio ed esperienze sul campo”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BREVE GALLERIA</vt:lpstr>
      <vt:lpstr>BREVE GALLERIA</vt:lpstr>
      <vt:lpstr>L’IMMAGINE È IMPORTANTE</vt:lpstr>
      <vt:lpstr>L’IMMAGINE È IMPORTANTE</vt:lpstr>
      <vt:lpstr>BREVE GALLERIA</vt:lpstr>
      <vt:lpstr>BREVE GALLERIA</vt:lpstr>
      <vt:lpstr>BREVE GALLERIA</vt:lpstr>
      <vt:lpstr>BREVE GALLERIA</vt:lpstr>
      <vt:lpstr>BREVE GALLERIA</vt:lpstr>
      <vt:lpstr>BREVE GALLERIA</vt:lpstr>
      <vt:lpstr>BREVE GALLERIA</vt:lpstr>
      <vt:lpstr>BREVE GALLERIA</vt:lpstr>
      <vt:lpstr>BREVE GALLERIA</vt:lpstr>
      <vt:lpstr>BREVE GALLERIA</vt:lpstr>
      <vt:lpstr>BREVE GALLERIA</vt:lpstr>
      <vt:lpstr>BREVE GALLERIA</vt:lpstr>
      <vt:lpstr>BREVE GALLERIA</vt:lpstr>
      <vt:lpstr>Presentazione standard di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Progetti Internazionali</dc:title>
  <dc:creator>Datini</dc:creator>
  <cp:lastModifiedBy>Utente1</cp:lastModifiedBy>
  <cp:revision>127</cp:revision>
  <dcterms:created xsi:type="dcterms:W3CDTF">2019-04-24T16:34:49Z</dcterms:created>
  <dcterms:modified xsi:type="dcterms:W3CDTF">2019-10-03T08:30:46Z</dcterms:modified>
</cp:coreProperties>
</file>